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3F9A"/>
    <a:srgbClr val="A794BE"/>
    <a:srgbClr val="C696D0"/>
    <a:srgbClr val="862A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69840-5A48-4BBD-9281-092767307584}" type="datetimeFigureOut">
              <a:rPr lang="hr-HR" smtClean="0"/>
              <a:pPr/>
              <a:t>2.5.2019.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EE9A-D8DF-497C-A9C8-CF7DFEBBF9EA}" type="slidenum">
              <a:rPr lang="hr-HR" smtClean="0"/>
              <a:pPr/>
              <a:t>‹#›</a:t>
            </a:fld>
            <a:endParaRPr lang="hr-HR" dirty="0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69840-5A48-4BBD-9281-092767307584}" type="datetimeFigureOut">
              <a:rPr lang="hr-HR" smtClean="0"/>
              <a:pPr/>
              <a:t>2.5.2019.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EE9A-D8DF-497C-A9C8-CF7DFEBBF9EA}" type="slidenum">
              <a:rPr lang="hr-HR" smtClean="0"/>
              <a:pPr/>
              <a:t>‹#›</a:t>
            </a:fld>
            <a:endParaRPr lang="hr-HR" dirty="0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69840-5A48-4BBD-9281-092767307584}" type="datetimeFigureOut">
              <a:rPr lang="hr-HR" smtClean="0"/>
              <a:pPr/>
              <a:t>2.5.2019.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EE9A-D8DF-497C-A9C8-CF7DFEBBF9EA}" type="slidenum">
              <a:rPr lang="hr-HR" smtClean="0"/>
              <a:pPr/>
              <a:t>‹#›</a:t>
            </a:fld>
            <a:endParaRPr lang="hr-HR" dirty="0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69840-5A48-4BBD-9281-092767307584}" type="datetimeFigureOut">
              <a:rPr lang="hr-HR" smtClean="0"/>
              <a:pPr/>
              <a:t>2.5.2019.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EE9A-D8DF-497C-A9C8-CF7DFEBBF9EA}" type="slidenum">
              <a:rPr lang="hr-HR" smtClean="0"/>
              <a:pPr/>
              <a:t>‹#›</a:t>
            </a:fld>
            <a:endParaRPr lang="hr-HR" dirty="0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69840-5A48-4BBD-9281-092767307584}" type="datetimeFigureOut">
              <a:rPr lang="hr-HR" smtClean="0"/>
              <a:pPr/>
              <a:t>2.5.2019.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EE9A-D8DF-497C-A9C8-CF7DFEBBF9EA}" type="slidenum">
              <a:rPr lang="hr-HR" smtClean="0"/>
              <a:pPr/>
              <a:t>‹#›</a:t>
            </a:fld>
            <a:endParaRPr lang="hr-HR" dirty="0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69840-5A48-4BBD-9281-092767307584}" type="datetimeFigureOut">
              <a:rPr lang="hr-HR" smtClean="0"/>
              <a:pPr/>
              <a:t>2.5.2019.</a:t>
            </a:fld>
            <a:endParaRPr lang="hr-HR" dirty="0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EE9A-D8DF-497C-A9C8-CF7DFEBBF9EA}" type="slidenum">
              <a:rPr lang="hr-HR" smtClean="0"/>
              <a:pPr/>
              <a:t>‹#›</a:t>
            </a:fld>
            <a:endParaRPr lang="hr-HR" dirty="0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69840-5A48-4BBD-9281-092767307584}" type="datetimeFigureOut">
              <a:rPr lang="hr-HR" smtClean="0"/>
              <a:pPr/>
              <a:t>2.5.2019.</a:t>
            </a:fld>
            <a:endParaRPr lang="hr-HR" dirty="0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EE9A-D8DF-497C-A9C8-CF7DFEBBF9EA}" type="slidenum">
              <a:rPr lang="hr-HR" smtClean="0"/>
              <a:pPr/>
              <a:t>‹#›</a:t>
            </a:fld>
            <a:endParaRPr lang="hr-HR" dirty="0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69840-5A48-4BBD-9281-092767307584}" type="datetimeFigureOut">
              <a:rPr lang="hr-HR" smtClean="0"/>
              <a:pPr/>
              <a:t>2.5.2019.</a:t>
            </a:fld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EE9A-D8DF-497C-A9C8-CF7DFEBBF9EA}" type="slidenum">
              <a:rPr lang="hr-HR" smtClean="0"/>
              <a:pPr/>
              <a:t>‹#›</a:t>
            </a:fld>
            <a:endParaRPr lang="hr-HR" dirty="0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69840-5A48-4BBD-9281-092767307584}" type="datetimeFigureOut">
              <a:rPr lang="hr-HR" smtClean="0"/>
              <a:pPr/>
              <a:t>2.5.2019.</a:t>
            </a:fld>
            <a:endParaRPr lang="hr-HR" dirty="0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EE9A-D8DF-497C-A9C8-CF7DFEBBF9EA}" type="slidenum">
              <a:rPr lang="hr-HR" smtClean="0"/>
              <a:pPr/>
              <a:t>‹#›</a:t>
            </a:fld>
            <a:endParaRPr lang="hr-HR" dirty="0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69840-5A48-4BBD-9281-092767307584}" type="datetimeFigureOut">
              <a:rPr lang="hr-HR" smtClean="0"/>
              <a:pPr/>
              <a:t>2.5.2019.</a:t>
            </a:fld>
            <a:endParaRPr lang="hr-HR" dirty="0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EE9A-D8DF-497C-A9C8-CF7DFEBBF9EA}" type="slidenum">
              <a:rPr lang="hr-HR" smtClean="0"/>
              <a:pPr/>
              <a:t>‹#›</a:t>
            </a:fld>
            <a:endParaRPr lang="hr-HR" dirty="0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 dirty="0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69840-5A48-4BBD-9281-092767307584}" type="datetimeFigureOut">
              <a:rPr lang="hr-HR" smtClean="0"/>
              <a:pPr/>
              <a:t>2.5.2019.</a:t>
            </a:fld>
            <a:endParaRPr lang="hr-HR" dirty="0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4EE9A-D8DF-497C-A9C8-CF7DFEBBF9EA}" type="slidenum">
              <a:rPr lang="hr-HR" smtClean="0"/>
              <a:pPr/>
              <a:t>‹#›</a:t>
            </a:fld>
            <a:endParaRPr lang="hr-HR" dirty="0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69840-5A48-4BBD-9281-092767307584}" type="datetimeFigureOut">
              <a:rPr lang="hr-HR" smtClean="0"/>
              <a:pPr/>
              <a:t>2.5.2019.</a:t>
            </a:fld>
            <a:endParaRPr lang="hr-HR" dirty="0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 dirty="0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4EE9A-D8DF-497C-A9C8-CF7DFEBBF9EA}" type="slidenum">
              <a:rPr lang="hr-HR" smtClean="0"/>
              <a:pPr/>
              <a:t>‹#›</a:t>
            </a:fld>
            <a:endParaRPr lang="hr-H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hyperlink" Target="mailto:vtdirata@gmail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prozirni logo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0"/>
            <a:ext cx="4339994" cy="304774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4"/>
          <p:cNvSpPr txBox="1">
            <a:spLocks/>
          </p:cNvSpPr>
          <p:nvPr/>
        </p:nvSpPr>
        <p:spPr>
          <a:xfrm>
            <a:off x="179512" y="188640"/>
            <a:ext cx="48348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Times New Roman" pitchFamily="18" charset="0"/>
              </a:rPr>
              <a:t>   Kontaktirajte</a:t>
            </a:r>
            <a:r>
              <a:rPr kumimoji="0" lang="hr-H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Times New Roman" pitchFamily="18" charset="0"/>
              </a:rPr>
              <a:t> nas!</a:t>
            </a:r>
            <a:endParaRPr kumimoji="0" lang="hr-H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j-ea"/>
              <a:cs typeface="Times New Roman" pitchFamily="18" charset="0"/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611560" y="1700808"/>
            <a:ext cx="453650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dirty="0" smtClean="0">
                <a:latin typeface="Monotype Corsiva" pitchFamily="66" charset="0"/>
              </a:rPr>
              <a:t>Iva Vojnovića 12a</a:t>
            </a:r>
          </a:p>
          <a:p>
            <a:pPr algn="ctr"/>
            <a:r>
              <a:rPr lang="hr-HR" sz="2400" dirty="0" smtClean="0">
                <a:latin typeface="Monotype Corsiva" pitchFamily="66" charset="0"/>
              </a:rPr>
              <a:t>20000 Dubrovnik</a:t>
            </a:r>
          </a:p>
          <a:p>
            <a:pPr algn="ctr"/>
            <a:endParaRPr lang="hr-HR" sz="2400" dirty="0" smtClean="0">
              <a:latin typeface="Monotype Corsiva" pitchFamily="66" charset="0"/>
            </a:endParaRPr>
          </a:p>
          <a:p>
            <a:pPr algn="ctr"/>
            <a:endParaRPr lang="hr-HR" sz="3200" dirty="0" smtClean="0">
              <a:latin typeface="Monotype Corsiva" pitchFamily="66" charset="0"/>
            </a:endParaRPr>
          </a:p>
          <a:p>
            <a:pPr algn="ctr"/>
            <a:r>
              <a:rPr lang="hr-HR" sz="2400" dirty="0" err="1" smtClean="0">
                <a:latin typeface="Monotype Corsiva" pitchFamily="66" charset="0"/>
              </a:rPr>
              <a:t>Tel</a:t>
            </a:r>
            <a:r>
              <a:rPr lang="hr-HR" sz="2400" dirty="0" smtClean="0">
                <a:latin typeface="Monotype Corsiva" pitchFamily="66" charset="0"/>
              </a:rPr>
              <a:t>/</a:t>
            </a:r>
            <a:r>
              <a:rPr lang="hr-HR" sz="2400" dirty="0" err="1" smtClean="0">
                <a:latin typeface="Monotype Corsiva" pitchFamily="66" charset="0"/>
              </a:rPr>
              <a:t>fax</a:t>
            </a:r>
            <a:r>
              <a:rPr lang="hr-HR" sz="2400" dirty="0" smtClean="0">
                <a:latin typeface="Monotype Corsiva" pitchFamily="66" charset="0"/>
              </a:rPr>
              <a:t>:020/331-620</a:t>
            </a:r>
          </a:p>
          <a:p>
            <a:pPr algn="ctr"/>
            <a:endParaRPr lang="hr-HR" sz="3200" dirty="0" smtClean="0">
              <a:latin typeface="Monotype Corsiva" pitchFamily="66" charset="0"/>
            </a:endParaRPr>
          </a:p>
          <a:p>
            <a:pPr algn="ctr"/>
            <a:endParaRPr lang="hr-HR" sz="2400" dirty="0" smtClean="0">
              <a:latin typeface="Monotype Corsiva" pitchFamily="66" charset="0"/>
            </a:endParaRPr>
          </a:p>
          <a:p>
            <a:pPr algn="ctr"/>
            <a:r>
              <a:rPr lang="hr-HR" sz="2400" dirty="0" smtClean="0">
                <a:latin typeface="Monotype Corsiva" pitchFamily="66" charset="0"/>
              </a:rPr>
              <a:t>E-pošta:</a:t>
            </a:r>
            <a:r>
              <a:rPr lang="hr-HR" sz="2400" dirty="0" smtClean="0"/>
              <a:t> </a:t>
            </a:r>
            <a:r>
              <a:rPr lang="hr-HR" sz="2400" dirty="0" err="1" smtClean="0">
                <a:latin typeface="Monotype Corsiva" pitchFamily="66" charset="0"/>
                <a:hlinkClick r:id="rId2"/>
              </a:rPr>
              <a:t>vtdirata</a:t>
            </a:r>
            <a:r>
              <a:rPr lang="hr-HR" sz="2400" dirty="0" smtClean="0">
                <a:latin typeface="Monotype Corsiva" pitchFamily="66" charset="0"/>
                <a:hlinkClick r:id="rId2"/>
              </a:rPr>
              <a:t>@</a:t>
            </a:r>
            <a:r>
              <a:rPr lang="hr-HR" sz="2400" dirty="0" err="1" smtClean="0">
                <a:latin typeface="Monotype Corsiva" pitchFamily="66" charset="0"/>
                <a:hlinkClick r:id="rId2"/>
              </a:rPr>
              <a:t>gmail.com</a:t>
            </a:r>
            <a:endParaRPr lang="hr-HR" sz="2400" dirty="0" smtClean="0">
              <a:latin typeface="Monotype Corsiva" pitchFamily="66" charset="0"/>
            </a:endParaRPr>
          </a:p>
          <a:p>
            <a:pPr algn="ctr"/>
            <a:r>
              <a:rPr lang="hr-HR" sz="2400" dirty="0" smtClean="0">
                <a:latin typeface="Monotype Corsiva" pitchFamily="66" charset="0"/>
              </a:rPr>
              <a:t>Web-stranica:</a:t>
            </a:r>
          </a:p>
          <a:p>
            <a:pPr algn="ctr">
              <a:buFont typeface="Arial" pitchFamily="34" charset="0"/>
              <a:buChar char="•"/>
            </a:pPr>
            <a:endParaRPr lang="hr-HR" dirty="0" smtClean="0">
              <a:latin typeface="Monotype Corsiva" pitchFamily="66" charset="0"/>
            </a:endParaRPr>
          </a:p>
          <a:p>
            <a:pPr>
              <a:buFont typeface="Arial" pitchFamily="34" charset="0"/>
              <a:buChar char="•"/>
            </a:pPr>
            <a:endParaRPr lang="hr-HR" dirty="0" smtClean="0">
              <a:latin typeface="Monotype Corsiva" pitchFamily="66" charset="0"/>
            </a:endParaRPr>
          </a:p>
          <a:p>
            <a:pPr>
              <a:buFont typeface="Arial" pitchFamily="34" charset="0"/>
              <a:buChar char="•"/>
            </a:pPr>
            <a:endParaRPr lang="hr-HR" dirty="0">
              <a:latin typeface="Monotype Corsiva" pitchFamily="66" charset="0"/>
            </a:endParaRPr>
          </a:p>
        </p:txBody>
      </p:sp>
      <p:pic>
        <p:nvPicPr>
          <p:cNvPr id="22530" name="Picture 2" descr="purple-phone-51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2636912"/>
            <a:ext cx="720080" cy="5311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22531" name="Picture 3" descr="location-pointer-purpl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1052736"/>
            <a:ext cx="519750" cy="66459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22532" name="Picture 4" descr="purple-email-ico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3789040"/>
            <a:ext cx="790575" cy="79057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22533" name="Picture 5" descr="895183734_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624" y="5177047"/>
            <a:ext cx="3159457" cy="168095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</p:spPr>
      </p:pic>
      <p:pic>
        <p:nvPicPr>
          <p:cNvPr id="12" name="Rezervirano mjesto sadržaja 7" descr="30581855_1727344464019071_6055494594156560384_n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0"/>
            <a:ext cx="435597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Slika 12" descr="prozirni logo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5821724"/>
            <a:ext cx="1475656" cy="103627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hr-HR" dirty="0" smtClean="0">
                <a:solidFill>
                  <a:srgbClr val="B13F9A"/>
                </a:solidFill>
                <a:latin typeface="Monotype Corsiva" pitchFamily="66" charset="0"/>
                <a:cs typeface="Times New Roman" pitchFamily="18" charset="0"/>
              </a:rPr>
              <a:t>Naša priča</a:t>
            </a:r>
            <a:endParaRPr lang="hr-HR" dirty="0">
              <a:solidFill>
                <a:srgbClr val="B13F9A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2"/>
          </p:nvPr>
        </p:nvSpPr>
        <p:spPr>
          <a:xfrm>
            <a:off x="251520" y="1268760"/>
            <a:ext cx="4536504" cy="4752528"/>
          </a:xfrm>
        </p:spPr>
        <p:txBody>
          <a:bodyPr/>
          <a:lstStyle/>
          <a:p>
            <a:pPr>
              <a:buNone/>
            </a:pPr>
            <a:endParaRPr lang="hr-HR" dirty="0" smtClean="0">
              <a:latin typeface="Monotype Corsiva" pitchFamily="66" charset="0"/>
            </a:endParaRPr>
          </a:p>
          <a:p>
            <a:r>
              <a:rPr lang="hr-HR" sz="2800" dirty="0" err="1" smtClean="0">
                <a:latin typeface="Monotype Corsiva" pitchFamily="66" charset="0"/>
              </a:rPr>
              <a:t>Đirata</a:t>
            </a:r>
            <a:r>
              <a:rPr lang="hr-HR" sz="2800" dirty="0" smtClean="0">
                <a:latin typeface="Monotype Corsiva" pitchFamily="66" charset="0"/>
              </a:rPr>
              <a:t> d.o.o. je vježbenička tvrtka Ekonomske i </a:t>
            </a:r>
            <a:r>
              <a:rPr lang="hr-HR" sz="2800" dirty="0" smtClean="0">
                <a:solidFill>
                  <a:srgbClr val="000000"/>
                </a:solidFill>
                <a:latin typeface="Monotype Corsiva" pitchFamily="66" charset="0"/>
              </a:rPr>
              <a:t>trgovačke škole Dubrovnik</a:t>
            </a:r>
          </a:p>
          <a:p>
            <a:r>
              <a:rPr lang="hr-HR" sz="2800" dirty="0" smtClean="0">
                <a:latin typeface="Monotype Corsiva" pitchFamily="66" charset="0"/>
              </a:rPr>
              <a:t>Osnovana je 2017. godine</a:t>
            </a:r>
          </a:p>
          <a:p>
            <a:r>
              <a:rPr lang="hr-HR" sz="2800" dirty="0" smtClean="0">
                <a:latin typeface="Monotype Corsiva" pitchFamily="66" charset="0"/>
              </a:rPr>
              <a:t>Ima 8 zaposlenika</a:t>
            </a:r>
          </a:p>
          <a:p>
            <a:r>
              <a:rPr lang="hr-HR" sz="2800" dirty="0" smtClean="0">
                <a:latin typeface="Monotype Corsiva" pitchFamily="66" charset="0"/>
              </a:rPr>
              <a:t>Djelatnost: putnička agencija i trgovina na veliko autohtonim proizvodima</a:t>
            </a:r>
          </a:p>
          <a:p>
            <a:endParaRPr lang="hr-HR" dirty="0">
              <a:latin typeface="Monotype Corsiva" pitchFamily="66" charset="0"/>
            </a:endParaRPr>
          </a:p>
        </p:txBody>
      </p:sp>
      <p:pic>
        <p:nvPicPr>
          <p:cNvPr id="12" name="Rezervirano mjesto sadržaja 7" descr="30581855_1727344464019071_6055494594156560384_n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3704" y="0"/>
            <a:ext cx="415029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Slika 4" descr="prozirni logo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5821724"/>
            <a:ext cx="1475656" cy="103627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sadržaja 4"/>
          <p:cNvSpPr>
            <a:spLocks noGrp="1"/>
          </p:cNvSpPr>
          <p:nvPr>
            <p:ph sz="half" idx="1"/>
          </p:nvPr>
        </p:nvSpPr>
        <p:spPr>
          <a:xfrm>
            <a:off x="539552" y="764704"/>
            <a:ext cx="4038600" cy="252028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hr-HR" sz="3600" b="1" dirty="0" smtClean="0">
                <a:solidFill>
                  <a:srgbClr val="B13F9A"/>
                </a:solidFill>
                <a:latin typeface="Monotype Corsiva" pitchFamily="66" charset="0"/>
                <a:cs typeface="Times New Roman" pitchFamily="18" charset="0"/>
              </a:rPr>
              <a:t>Misija</a:t>
            </a:r>
          </a:p>
          <a:p>
            <a:r>
              <a:rPr lang="hr-HR" sz="3000" dirty="0" smtClean="0">
                <a:latin typeface="Monotype Corsiva" pitchFamily="66" charset="0"/>
              </a:rPr>
              <a:t>Organizirati putovanja u skladu sa željama i mogućnostima naših korisnika</a:t>
            </a:r>
            <a:endParaRPr lang="hr-HR" sz="3000" dirty="0">
              <a:latin typeface="Monotype Corsiva" pitchFamily="66" charset="0"/>
            </a:endParaRPr>
          </a:p>
        </p:txBody>
      </p:sp>
      <p:sp>
        <p:nvSpPr>
          <p:cNvPr id="6" name="Rezervirano mjesto sadržaja 5"/>
          <p:cNvSpPr>
            <a:spLocks noGrp="1"/>
          </p:cNvSpPr>
          <p:nvPr>
            <p:ph sz="half" idx="2"/>
          </p:nvPr>
        </p:nvSpPr>
        <p:spPr>
          <a:xfrm>
            <a:off x="539552" y="3429000"/>
            <a:ext cx="4038600" cy="288032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hr-HR" sz="3600" b="1" dirty="0" smtClean="0">
                <a:solidFill>
                  <a:srgbClr val="B13F9A"/>
                </a:solidFill>
                <a:latin typeface="Monotype Corsiva" pitchFamily="66" charset="0"/>
                <a:cs typeface="Times New Roman" pitchFamily="18" charset="0"/>
              </a:rPr>
              <a:t>Vizija</a:t>
            </a:r>
          </a:p>
          <a:p>
            <a:r>
              <a:rPr lang="hr-HR" sz="3000" dirty="0" smtClean="0">
                <a:latin typeface="Monotype Corsiva" pitchFamily="66" charset="0"/>
              </a:rPr>
              <a:t>Postati prvi izbor pri odabiru putničke agencije</a:t>
            </a:r>
            <a:endParaRPr lang="hr-HR" sz="3000" dirty="0">
              <a:latin typeface="Monotype Corsiva" pitchFamily="66" charset="0"/>
            </a:endParaRPr>
          </a:p>
        </p:txBody>
      </p:sp>
      <p:pic>
        <p:nvPicPr>
          <p:cNvPr id="8" name="Slika 7" descr="prozirni logo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5821724"/>
            <a:ext cx="1475656" cy="1036276"/>
          </a:xfrm>
          <a:prstGeom prst="rect">
            <a:avLst/>
          </a:prstGeom>
        </p:spPr>
      </p:pic>
      <p:pic>
        <p:nvPicPr>
          <p:cNvPr id="9" name="Rezervirano mjesto sadržaja 7" descr="30581855_1727344464019071_6055494594156560384_n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8152" y="0"/>
            <a:ext cx="456584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>
          <a:xfrm>
            <a:off x="179512" y="188640"/>
            <a:ext cx="4834880" cy="1143000"/>
          </a:xfrm>
        </p:spPr>
        <p:txBody>
          <a:bodyPr>
            <a:normAutofit/>
          </a:bodyPr>
          <a:lstStyle/>
          <a:p>
            <a:pPr algn="l"/>
            <a:r>
              <a:rPr lang="hr-HR" sz="3600" b="1" dirty="0" smtClean="0">
                <a:solidFill>
                  <a:srgbClr val="B13F9A"/>
                </a:solidFill>
                <a:latin typeface="Monotype Corsiva" pitchFamily="66" charset="0"/>
                <a:cs typeface="Times New Roman" pitchFamily="18" charset="0"/>
              </a:rPr>
              <a:t>Team building</a:t>
            </a:r>
            <a:endParaRPr lang="hr-HR" sz="3600" b="1" dirty="0">
              <a:solidFill>
                <a:srgbClr val="B13F9A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17" name="Slika 16" descr="Slika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033" y="2872367"/>
            <a:ext cx="3449365" cy="2107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Slika 17" descr="Slika3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1715" y="4999508"/>
            <a:ext cx="3834826" cy="1597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https://lh3.googleusercontent.com/8klrkMxCJLu1RrbST6JKrGjxdnEJzrFfPB14mTL9_qavjvQcYyUj5PD82IvXswpICTw8lO4sO325bjjMusSpMjrxXzpA1AG8DIdeIdvyM9ugsS-vstrmmi0zAmQ8vvmUEN94mND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908720"/>
            <a:ext cx="2700300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Slika 7" descr="prozirni logo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5821724"/>
            <a:ext cx="1475656" cy="1036276"/>
          </a:xfrm>
          <a:prstGeom prst="rect">
            <a:avLst/>
          </a:prstGeom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51520" y="1556792"/>
            <a:ext cx="2627784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r-HR" sz="2400" dirty="0" smtClean="0">
                <a:solidFill>
                  <a:srgbClr val="000000"/>
                </a:solidFill>
                <a:latin typeface="Monotype Corsiva" pitchFamily="66" charset="0"/>
              </a:rPr>
              <a:t>Posjet adrenalinskom parku u Konavlima</a:t>
            </a:r>
            <a:r>
              <a:rPr kumimoji="0" lang="hr-H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mic Sans MS" pitchFamily="66" charset="0"/>
              </a:rPr>
              <a:t> </a:t>
            </a:r>
            <a:endParaRPr kumimoji="0" lang="hr-H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" name="TekstniOkvir 11"/>
          <p:cNvSpPr txBox="1"/>
          <p:nvPr/>
        </p:nvSpPr>
        <p:spPr>
          <a:xfrm>
            <a:off x="3707904" y="3429000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 smtClean="0">
                <a:latin typeface="Monotype Corsiva" pitchFamily="66" charset="0"/>
              </a:rPr>
              <a:t>Vožnja </a:t>
            </a:r>
            <a:r>
              <a:rPr lang="hr-HR" sz="2400" dirty="0" err="1" smtClean="0">
                <a:latin typeface="Monotype Corsiva" pitchFamily="66" charset="0"/>
              </a:rPr>
              <a:t>buggyem</a:t>
            </a:r>
            <a:r>
              <a:rPr lang="hr-HR" sz="2400" dirty="0" smtClean="0">
                <a:latin typeface="Monotype Corsiva" pitchFamily="66" charset="0"/>
              </a:rPr>
              <a:t> do  Prevlake</a:t>
            </a:r>
            <a:endParaRPr lang="hr-HR" sz="2400" dirty="0">
              <a:latin typeface="Monotype Corsiva" pitchFamily="66" charset="0"/>
            </a:endParaRPr>
          </a:p>
        </p:txBody>
      </p:sp>
      <p:sp>
        <p:nvSpPr>
          <p:cNvPr id="13" name="TekstniOkvir 12"/>
          <p:cNvSpPr txBox="1"/>
          <p:nvPr/>
        </p:nvSpPr>
        <p:spPr>
          <a:xfrm>
            <a:off x="179512" y="5229200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 smtClean="0">
                <a:latin typeface="Monotype Corsiva" pitchFamily="66" charset="0"/>
              </a:rPr>
              <a:t>Vinska tura po Pelješcu</a:t>
            </a:r>
            <a:endParaRPr lang="hr-HR" sz="2400" dirty="0">
              <a:latin typeface="Monotype Corsiva" pitchFamily="66" charset="0"/>
            </a:endParaRPr>
          </a:p>
        </p:txBody>
      </p:sp>
      <p:pic>
        <p:nvPicPr>
          <p:cNvPr id="14" name="Rezervirano mjesto sadržaja 7" descr="30581855_1727344464019071_6055494594156560384_n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128" y="0"/>
            <a:ext cx="341987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>
          <a:xfrm>
            <a:off x="179512" y="188640"/>
            <a:ext cx="4834880" cy="1143000"/>
          </a:xfrm>
        </p:spPr>
        <p:txBody>
          <a:bodyPr>
            <a:normAutofit/>
          </a:bodyPr>
          <a:lstStyle/>
          <a:p>
            <a:pPr algn="l"/>
            <a:r>
              <a:rPr lang="hr-HR" sz="3600" b="1" dirty="0" smtClean="0">
                <a:solidFill>
                  <a:srgbClr val="B13F9A"/>
                </a:solidFill>
                <a:latin typeface="Monotype Corsiva" pitchFamily="66" charset="0"/>
                <a:cs typeface="Times New Roman" pitchFamily="18" charset="0"/>
              </a:rPr>
              <a:t>Izleti</a:t>
            </a:r>
            <a:endParaRPr lang="hr-HR" sz="3600" b="1" dirty="0">
              <a:solidFill>
                <a:srgbClr val="B13F9A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3074" name="Picture 2" descr="Dubrovnik walls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7237" y="368660"/>
            <a:ext cx="3081488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https://lh5.googleusercontent.com/TCiCouBD4kToT0dFLLeZg02EVfgP4fH0_Iuj-h1RuPeKodegfxlSm4umejP5D_fmojOGjTt16e0zuqqABlqvP9LNPBh_vqVEmCkYzDJ7aEuuuXKW4uSe0Beo0_YHY_CMMWldHKCU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384884"/>
            <a:ext cx="3070421" cy="1980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 descr="https://lh6.googleusercontent.com/wgoOKuPOflKZ2Tj5sDndlrXXo2HTfZZl7F33eiiGS1zBs64Gr4Lk83kycdRrIvd5XpP5FXYcm_si45eHHV_Xd9rW-XqvzKsjHZMlWl4Ko7RincbIZhaqWXwbhc3KIRy05IEYS1B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4365104"/>
            <a:ext cx="3168352" cy="22045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Slika 7" descr="prozirni logo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5821724"/>
            <a:ext cx="1475656" cy="1036276"/>
          </a:xfrm>
          <a:prstGeom prst="rect">
            <a:avLst/>
          </a:prstGeom>
        </p:spPr>
      </p:pic>
      <p:sp>
        <p:nvSpPr>
          <p:cNvPr id="9" name="TekstniOkvir 8"/>
          <p:cNvSpPr txBox="1"/>
          <p:nvPr/>
        </p:nvSpPr>
        <p:spPr>
          <a:xfrm>
            <a:off x="179512" y="1340768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 smtClean="0">
                <a:latin typeface="Monotype Corsiva" pitchFamily="66" charset="0"/>
              </a:rPr>
              <a:t>Obilazak  gradskih zidina</a:t>
            </a:r>
            <a:endParaRPr lang="hr-HR" sz="2400" dirty="0">
              <a:latin typeface="Monotype Corsiva" pitchFamily="66" charset="0"/>
            </a:endParaRPr>
          </a:p>
        </p:txBody>
      </p:sp>
      <p:sp>
        <p:nvSpPr>
          <p:cNvPr id="10" name="TekstniOkvir 9"/>
          <p:cNvSpPr txBox="1"/>
          <p:nvPr/>
        </p:nvSpPr>
        <p:spPr>
          <a:xfrm>
            <a:off x="3203848" y="3068960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 smtClean="0">
                <a:latin typeface="Monotype Corsiva" pitchFamily="66" charset="0"/>
              </a:rPr>
              <a:t>Obilazak  Starog grada</a:t>
            </a:r>
            <a:endParaRPr lang="hr-HR" sz="2400" dirty="0">
              <a:latin typeface="Monotype Corsiva" pitchFamily="66" charset="0"/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467544" y="4581128"/>
            <a:ext cx="223224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300" dirty="0" smtClean="0">
                <a:latin typeface="Monotype Corsiva" pitchFamily="66" charset="0"/>
              </a:rPr>
              <a:t>Posjet lokacijama snimanja serije Igre prijestolja</a:t>
            </a:r>
          </a:p>
          <a:p>
            <a:r>
              <a:rPr lang="hr-HR" sz="2300" dirty="0" smtClean="0">
                <a:latin typeface="Monotype Corsiva" pitchFamily="66" charset="0"/>
              </a:rPr>
              <a:t>(Game </a:t>
            </a:r>
            <a:r>
              <a:rPr lang="hr-HR" sz="2300" dirty="0" err="1" smtClean="0">
                <a:latin typeface="Monotype Corsiva" pitchFamily="66" charset="0"/>
              </a:rPr>
              <a:t>of</a:t>
            </a:r>
            <a:r>
              <a:rPr lang="hr-HR" sz="2300" dirty="0" smtClean="0">
                <a:latin typeface="Monotype Corsiva" pitchFamily="66" charset="0"/>
              </a:rPr>
              <a:t> </a:t>
            </a:r>
            <a:r>
              <a:rPr lang="hr-HR" sz="2300" dirty="0" err="1" smtClean="0">
                <a:latin typeface="Monotype Corsiva" pitchFamily="66" charset="0"/>
              </a:rPr>
              <a:t>thrones</a:t>
            </a:r>
            <a:r>
              <a:rPr lang="hr-HR" sz="2300" dirty="0" smtClean="0">
                <a:latin typeface="Monotype Corsiva" pitchFamily="66" charset="0"/>
              </a:rPr>
              <a:t>)</a:t>
            </a:r>
            <a:endParaRPr lang="hr-HR" sz="2300" dirty="0">
              <a:latin typeface="Monotype Corsiva" pitchFamily="66" charset="0"/>
            </a:endParaRPr>
          </a:p>
        </p:txBody>
      </p:sp>
      <p:pic>
        <p:nvPicPr>
          <p:cNvPr id="12" name="Rezervirano mjesto sadržaja 7" descr="30581855_1727344464019071_6055494594156560384_n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24128" y="0"/>
            <a:ext cx="341987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/>
          <p:cNvSpPr>
            <a:spLocks noGrp="1"/>
          </p:cNvSpPr>
          <p:nvPr>
            <p:ph type="title"/>
          </p:nvPr>
        </p:nvSpPr>
        <p:spPr>
          <a:xfrm>
            <a:off x="179512" y="188640"/>
            <a:ext cx="483488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hr-HR" sz="3600" dirty="0" smtClean="0">
                <a:latin typeface="Monotype Corsiva" pitchFamily="66" charset="0"/>
              </a:rPr>
              <a:t/>
            </a:r>
            <a:br>
              <a:rPr lang="hr-HR" sz="3600" dirty="0" smtClean="0">
                <a:latin typeface="Monotype Corsiva" pitchFamily="66" charset="0"/>
              </a:rPr>
            </a:br>
            <a:r>
              <a:rPr lang="hr-HR" sz="3600" b="1" dirty="0" smtClean="0">
                <a:solidFill>
                  <a:srgbClr val="B13F9A"/>
                </a:solidFill>
                <a:latin typeface="Monotype Corsiva" pitchFamily="66" charset="0"/>
              </a:rPr>
              <a:t>Autohtoni proizvodi</a:t>
            </a:r>
            <a:br>
              <a:rPr lang="hr-HR" sz="3600" b="1" dirty="0" smtClean="0">
                <a:solidFill>
                  <a:srgbClr val="B13F9A"/>
                </a:solidFill>
                <a:latin typeface="Monotype Corsiva" pitchFamily="66" charset="0"/>
              </a:rPr>
            </a:br>
            <a:endParaRPr lang="hr-HR" sz="3600" b="1" dirty="0">
              <a:solidFill>
                <a:srgbClr val="B13F9A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8" name="Slika 7" descr="Slika2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052735"/>
            <a:ext cx="3025776" cy="1950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Slika 8" descr="Slika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2708919"/>
            <a:ext cx="3049871" cy="1905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Slika 9" descr="Slika3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434" y="4559961"/>
            <a:ext cx="2910210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Slika 11" descr="prozirni logo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5821724"/>
            <a:ext cx="1475656" cy="1036276"/>
          </a:xfrm>
          <a:prstGeom prst="rect">
            <a:avLst/>
          </a:prstGeom>
        </p:spPr>
      </p:pic>
      <p:sp>
        <p:nvSpPr>
          <p:cNvPr id="13" name="TekstniOkvir 12"/>
          <p:cNvSpPr txBox="1"/>
          <p:nvPr/>
        </p:nvSpPr>
        <p:spPr>
          <a:xfrm>
            <a:off x="3275856" y="1700808"/>
            <a:ext cx="23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 err="1" smtClean="0">
                <a:latin typeface="Monotype Corsiva" pitchFamily="66" charset="0"/>
              </a:rPr>
              <a:t>Bruštulani</a:t>
            </a:r>
            <a:r>
              <a:rPr lang="hr-HR" sz="2800" dirty="0" smtClean="0">
                <a:latin typeface="Monotype Corsiva" pitchFamily="66" charset="0"/>
              </a:rPr>
              <a:t> </a:t>
            </a:r>
            <a:r>
              <a:rPr lang="hr-HR" sz="2800" dirty="0" err="1" smtClean="0">
                <a:latin typeface="Monotype Corsiva" pitchFamily="66" charset="0"/>
              </a:rPr>
              <a:t>mjenduli</a:t>
            </a:r>
            <a:endParaRPr lang="hr-HR" sz="2800" dirty="0">
              <a:latin typeface="Monotype Corsiva" pitchFamily="66" charset="0"/>
            </a:endParaRPr>
          </a:p>
        </p:txBody>
      </p:sp>
      <p:sp>
        <p:nvSpPr>
          <p:cNvPr id="14" name="TekstniOkvir 13"/>
          <p:cNvSpPr txBox="1"/>
          <p:nvPr/>
        </p:nvSpPr>
        <p:spPr>
          <a:xfrm>
            <a:off x="612280" y="3432476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 smtClean="0">
                <a:latin typeface="Monotype Corsiva" pitchFamily="66" charset="0"/>
              </a:rPr>
              <a:t>Suhe smokve</a:t>
            </a:r>
            <a:endParaRPr lang="hr-HR" sz="2800" dirty="0">
              <a:latin typeface="Monotype Corsiva" pitchFamily="66" charset="0"/>
            </a:endParaRPr>
          </a:p>
        </p:txBody>
      </p:sp>
      <p:sp>
        <p:nvSpPr>
          <p:cNvPr id="15" name="TekstniOkvir 14"/>
          <p:cNvSpPr txBox="1"/>
          <p:nvPr/>
        </p:nvSpPr>
        <p:spPr>
          <a:xfrm>
            <a:off x="3653644" y="5445224"/>
            <a:ext cx="1854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 err="1" smtClean="0">
                <a:latin typeface="Monotype Corsiva" pitchFamily="66" charset="0"/>
              </a:rPr>
              <a:t>Kontonjata</a:t>
            </a:r>
            <a:endParaRPr lang="hr-HR" sz="2800" dirty="0">
              <a:latin typeface="Monotype Corsiva" pitchFamily="66" charset="0"/>
            </a:endParaRPr>
          </a:p>
        </p:txBody>
      </p:sp>
      <p:pic>
        <p:nvPicPr>
          <p:cNvPr id="16" name="Rezervirano mjesto sadržaja 7" descr="30581855_1727344464019071_6055494594156560384_n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0322" y="0"/>
            <a:ext cx="349367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Slika4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345" y="602487"/>
            <a:ext cx="3325679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Slika 5" descr="Slika5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2996953"/>
            <a:ext cx="3096344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Slika 11" descr="prozirni logo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5821724"/>
            <a:ext cx="1475656" cy="1036276"/>
          </a:xfrm>
          <a:prstGeom prst="rect">
            <a:avLst/>
          </a:prstGeom>
        </p:spPr>
      </p:pic>
      <p:sp>
        <p:nvSpPr>
          <p:cNvPr id="7" name="TekstniOkvir 6"/>
          <p:cNvSpPr txBox="1"/>
          <p:nvPr/>
        </p:nvSpPr>
        <p:spPr>
          <a:xfrm>
            <a:off x="3564024" y="1340768"/>
            <a:ext cx="2160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600" dirty="0" err="1" smtClean="0">
                <a:latin typeface="Monotype Corsiva" pitchFamily="66" charset="0"/>
              </a:rPr>
              <a:t>Limuncini</a:t>
            </a:r>
            <a:endParaRPr lang="hr-HR" sz="3600" dirty="0">
              <a:latin typeface="Monotype Corsiva" pitchFamily="66" charset="0"/>
            </a:endParaRPr>
          </a:p>
        </p:txBody>
      </p:sp>
      <p:sp>
        <p:nvSpPr>
          <p:cNvPr id="8" name="TekstniOkvir 7"/>
          <p:cNvSpPr txBox="1"/>
          <p:nvPr/>
        </p:nvSpPr>
        <p:spPr>
          <a:xfrm>
            <a:off x="467544" y="4005064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600" dirty="0" err="1" smtClean="0">
                <a:latin typeface="Monotype Corsiva" pitchFamily="66" charset="0"/>
              </a:rPr>
              <a:t>Arancini</a:t>
            </a:r>
            <a:endParaRPr lang="hr-HR" sz="3600" dirty="0">
              <a:latin typeface="Monotype Corsiva" pitchFamily="66" charset="0"/>
            </a:endParaRPr>
          </a:p>
        </p:txBody>
      </p:sp>
      <p:pic>
        <p:nvPicPr>
          <p:cNvPr id="9" name="Rezervirano mjesto sadržaja 7" descr="30581855_1727344464019071_6055494594156560384_n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6096" y="0"/>
            <a:ext cx="370790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 descr="prozirni logo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5821724"/>
            <a:ext cx="1475656" cy="1036276"/>
          </a:xfrm>
          <a:prstGeom prst="rect">
            <a:avLst/>
          </a:prstGeom>
        </p:spPr>
      </p:pic>
      <p:pic>
        <p:nvPicPr>
          <p:cNvPr id="6" name="Slika 5" descr="Slika6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160" y="170890"/>
            <a:ext cx="4001608" cy="2611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Slika 6" descr="Slika7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840" y="2968138"/>
            <a:ext cx="3164752" cy="3245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kstniOkvir 7"/>
          <p:cNvSpPr txBox="1"/>
          <p:nvPr/>
        </p:nvSpPr>
        <p:spPr>
          <a:xfrm>
            <a:off x="0" y="1412776"/>
            <a:ext cx="19442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 smtClean="0">
                <a:latin typeface="Monotype Corsiva" pitchFamily="66" charset="0"/>
              </a:rPr>
              <a:t>Liker od </a:t>
            </a:r>
          </a:p>
          <a:p>
            <a:r>
              <a:rPr lang="hr-HR" sz="2800" dirty="0" err="1" smtClean="0">
                <a:latin typeface="Monotype Corsiva" pitchFamily="66" charset="0"/>
              </a:rPr>
              <a:t>nespole</a:t>
            </a:r>
            <a:endParaRPr lang="hr-HR" sz="2800" dirty="0">
              <a:latin typeface="Monotype Corsiva" pitchFamily="66" charset="0"/>
            </a:endParaRPr>
          </a:p>
        </p:txBody>
      </p:sp>
      <p:sp>
        <p:nvSpPr>
          <p:cNvPr id="9" name="TekstniOkvir 8"/>
          <p:cNvSpPr txBox="1"/>
          <p:nvPr/>
        </p:nvSpPr>
        <p:spPr>
          <a:xfrm>
            <a:off x="3635896" y="3861048"/>
            <a:ext cx="1800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 smtClean="0">
                <a:latin typeface="Monotype Corsiva" pitchFamily="66" charset="0"/>
              </a:rPr>
              <a:t>Liker od ruže</a:t>
            </a:r>
            <a:endParaRPr lang="hr-HR" sz="2800" dirty="0">
              <a:latin typeface="Monotype Corsiva" pitchFamily="66" charset="0"/>
            </a:endParaRPr>
          </a:p>
        </p:txBody>
      </p:sp>
      <p:pic>
        <p:nvPicPr>
          <p:cNvPr id="10" name="Rezervirano mjesto sadržaja 7" descr="30581855_1727344464019071_6055494594156560384_n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4768" y="0"/>
            <a:ext cx="355923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 descr="prozirni logo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5821724"/>
            <a:ext cx="1475656" cy="1036276"/>
          </a:xfrm>
          <a:prstGeom prst="rect">
            <a:avLst/>
          </a:prstGeom>
        </p:spPr>
      </p:pic>
      <p:sp>
        <p:nvSpPr>
          <p:cNvPr id="12" name="Naslov 4"/>
          <p:cNvSpPr txBox="1">
            <a:spLocks/>
          </p:cNvSpPr>
          <p:nvPr/>
        </p:nvSpPr>
        <p:spPr>
          <a:xfrm>
            <a:off x="179512" y="188640"/>
            <a:ext cx="48348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3600" dirty="0" smtClean="0"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20" name="Rezervirano mjesto sadržaja 7" descr="30581855_1727344464019071_6055494594156560384_n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680" y="188640"/>
            <a:ext cx="5950039" cy="6497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Cloud Callout 3"/>
          <p:cNvSpPr/>
          <p:nvPr/>
        </p:nvSpPr>
        <p:spPr>
          <a:xfrm>
            <a:off x="4427984" y="260648"/>
            <a:ext cx="2736304" cy="2520280"/>
          </a:xfrm>
          <a:prstGeom prst="cloud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2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Sajamski popust 10%</a:t>
            </a:r>
            <a:endParaRPr lang="hr-HR" sz="32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</TotalTime>
  <Words>115</Words>
  <Application>Microsoft Office PowerPoint</Application>
  <PresentationFormat>Prikaz na zaslonu (4:3)</PresentationFormat>
  <Paragraphs>40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10</vt:i4>
      </vt:variant>
    </vt:vector>
  </HeadingPairs>
  <TitlesOfParts>
    <vt:vector size="11" baseType="lpstr">
      <vt:lpstr>Office tema</vt:lpstr>
      <vt:lpstr>PowerPointova prezentacija</vt:lpstr>
      <vt:lpstr>Naša priča</vt:lpstr>
      <vt:lpstr>PowerPointova prezentacija</vt:lpstr>
      <vt:lpstr>Team building</vt:lpstr>
      <vt:lpstr>Izleti</vt:lpstr>
      <vt:lpstr> Autohtoni proizvodi </vt:lpstr>
      <vt:lpstr>PowerPointova prezentacija</vt:lpstr>
      <vt:lpstr>PowerPointova prezentacija</vt:lpstr>
      <vt:lpstr>PowerPointova prezentacija</vt:lpstr>
      <vt:lpstr>PowerPointova prezentacija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Učenik</dc:creator>
  <cp:lastModifiedBy>WSNDNE112</cp:lastModifiedBy>
  <cp:revision>35</cp:revision>
  <dcterms:created xsi:type="dcterms:W3CDTF">2018-10-12T12:11:48Z</dcterms:created>
  <dcterms:modified xsi:type="dcterms:W3CDTF">2019-05-02T07:43:58Z</dcterms:modified>
</cp:coreProperties>
</file>