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3" r:id="rId6"/>
    <p:sldId id="260" r:id="rId7"/>
    <p:sldId id="265" r:id="rId8"/>
    <p:sldId id="261" r:id="rId9"/>
    <p:sldId id="262" r:id="rId10"/>
    <p:sldId id="264" r:id="rId11"/>
  </p:sldIdLst>
  <p:sldSz cx="9144000" cy="6858000" type="screen4x3"/>
  <p:notesSz cx="6858000" cy="9144000"/>
  <p:defaultTextStyle>
    <a:defPPr>
      <a:defRPr lang="sr-Latn-C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7310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434" y="-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r-HR" smtClean="0"/>
              <a:t>Kliknite da biste uredili stil podnaslova matrice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60E9C-76D8-4BDE-852F-4E92B891F890}" type="datetimeFigureOut">
              <a:rPr lang="sr-Latn-CS" smtClean="0"/>
              <a:pPr/>
              <a:t>2.5.2019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36F0F-4BCA-4FA7-ADC0-BBE1156BA71E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  <p:transition spd="med">
    <p:wedg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60E9C-76D8-4BDE-852F-4E92B891F890}" type="datetimeFigureOut">
              <a:rPr lang="sr-Latn-CS" smtClean="0"/>
              <a:pPr/>
              <a:t>2.5.2019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36F0F-4BCA-4FA7-ADC0-BBE1156BA71E}" type="slidenum">
              <a:rPr lang="hr-HR" smtClean="0"/>
              <a:pPr/>
              <a:t>‹#›</a:t>
            </a:fld>
            <a:endParaRPr lang="hr-HR"/>
          </a:p>
        </p:txBody>
      </p:sp>
      <p:pic>
        <p:nvPicPr>
          <p:cNvPr id="7" name="Slika 6" descr="Čokolatini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"/>
            <a:ext cx="3352283" cy="857231"/>
          </a:xfrm>
          <a:prstGeom prst="rect">
            <a:avLst/>
          </a:prstGeom>
        </p:spPr>
      </p:pic>
    </p:spTree>
  </p:cSld>
  <p:clrMapOvr>
    <a:masterClrMapping/>
  </p:clrMapOvr>
  <p:transition spd="med"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komit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60E9C-76D8-4BDE-852F-4E92B891F890}" type="datetimeFigureOut">
              <a:rPr lang="sr-Latn-CS" smtClean="0"/>
              <a:pPr/>
              <a:t>2.5.2019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36F0F-4BCA-4FA7-ADC0-BBE1156BA71E}" type="slidenum">
              <a:rPr lang="hr-HR" smtClean="0"/>
              <a:pPr/>
              <a:t>‹#›</a:t>
            </a:fld>
            <a:endParaRPr lang="hr-HR"/>
          </a:p>
        </p:txBody>
      </p:sp>
      <p:pic>
        <p:nvPicPr>
          <p:cNvPr id="7" name="Slika 6" descr="Čokolatini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"/>
            <a:ext cx="3352283" cy="857231"/>
          </a:xfrm>
          <a:prstGeom prst="rect">
            <a:avLst/>
          </a:prstGeom>
        </p:spPr>
      </p:pic>
    </p:spTree>
  </p:cSld>
  <p:clrMapOvr>
    <a:masterClrMapping/>
  </p:clrMapOvr>
  <p:transition spd="med"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60E9C-76D8-4BDE-852F-4E92B891F890}" type="datetimeFigureOut">
              <a:rPr lang="sr-Latn-CS" smtClean="0"/>
              <a:pPr/>
              <a:t>2.5.2019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36F0F-4BCA-4FA7-ADC0-BBE1156BA71E}" type="slidenum">
              <a:rPr lang="hr-HR" smtClean="0"/>
              <a:pPr/>
              <a:t>‹#›</a:t>
            </a:fld>
            <a:endParaRPr lang="hr-HR"/>
          </a:p>
        </p:txBody>
      </p:sp>
      <p:pic>
        <p:nvPicPr>
          <p:cNvPr id="7" name="Slika 6" descr="Čokolatini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"/>
            <a:ext cx="3352283" cy="857231"/>
          </a:xfrm>
          <a:prstGeom prst="rect">
            <a:avLst/>
          </a:prstGeom>
        </p:spPr>
      </p:pic>
    </p:spTree>
  </p:cSld>
  <p:clrMapOvr>
    <a:masterClrMapping/>
  </p:clrMapOvr>
  <p:transition spd="med"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odjelj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60E9C-76D8-4BDE-852F-4E92B891F890}" type="datetimeFigureOut">
              <a:rPr lang="sr-Latn-CS" smtClean="0"/>
              <a:pPr/>
              <a:t>2.5.2019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36F0F-4BCA-4FA7-ADC0-BBE1156BA71E}" type="slidenum">
              <a:rPr lang="hr-HR" smtClean="0"/>
              <a:pPr/>
              <a:t>‹#›</a:t>
            </a:fld>
            <a:endParaRPr lang="hr-HR"/>
          </a:p>
        </p:txBody>
      </p:sp>
      <p:pic>
        <p:nvPicPr>
          <p:cNvPr id="7" name="Slika 6" descr="Čokolatini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"/>
            <a:ext cx="3352283" cy="857231"/>
          </a:xfrm>
          <a:prstGeom prst="rect">
            <a:avLst/>
          </a:prstGeom>
        </p:spPr>
      </p:pic>
    </p:spTree>
  </p:cSld>
  <p:clrMapOvr>
    <a:masterClrMapping/>
  </p:clrMapOvr>
  <p:transition spd="med"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60E9C-76D8-4BDE-852F-4E92B891F890}" type="datetimeFigureOut">
              <a:rPr lang="sr-Latn-CS" smtClean="0"/>
              <a:pPr/>
              <a:t>2.5.2019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36F0F-4BCA-4FA7-ADC0-BBE1156BA71E}" type="slidenum">
              <a:rPr lang="hr-HR" smtClean="0"/>
              <a:pPr/>
              <a:t>‹#›</a:t>
            </a:fld>
            <a:endParaRPr lang="hr-HR"/>
          </a:p>
        </p:txBody>
      </p:sp>
      <p:pic>
        <p:nvPicPr>
          <p:cNvPr id="8" name="Slika 7" descr="Čokolatini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"/>
            <a:ext cx="3352283" cy="857231"/>
          </a:xfrm>
          <a:prstGeom prst="rect">
            <a:avLst/>
          </a:prstGeom>
        </p:spPr>
      </p:pic>
    </p:spTree>
  </p:cSld>
  <p:clrMapOvr>
    <a:masterClrMapping/>
  </p:clrMapOvr>
  <p:transition spd="med"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5" name="Rezervirano mjesto tekst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</p:txBody>
      </p:sp>
      <p:sp>
        <p:nvSpPr>
          <p:cNvPr id="6" name="Rezervirano mjesto sadržaja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7" name="Rezervirano mjesto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60E9C-76D8-4BDE-852F-4E92B891F890}" type="datetimeFigureOut">
              <a:rPr lang="sr-Latn-CS" smtClean="0"/>
              <a:pPr/>
              <a:t>2.5.2019</a:t>
            </a:fld>
            <a:endParaRPr lang="hr-HR"/>
          </a:p>
        </p:txBody>
      </p:sp>
      <p:sp>
        <p:nvSpPr>
          <p:cNvPr id="8" name="Rezervirano mjesto podnožj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Rezervirano mjesto broja slajd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36F0F-4BCA-4FA7-ADC0-BBE1156BA71E}" type="slidenum">
              <a:rPr lang="hr-HR" smtClean="0"/>
              <a:pPr/>
              <a:t>‹#›</a:t>
            </a:fld>
            <a:endParaRPr lang="hr-HR"/>
          </a:p>
        </p:txBody>
      </p:sp>
      <p:pic>
        <p:nvPicPr>
          <p:cNvPr id="10" name="Slika 9" descr="Čokolatini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"/>
            <a:ext cx="3352283" cy="857231"/>
          </a:xfrm>
          <a:prstGeom prst="rect">
            <a:avLst/>
          </a:prstGeom>
        </p:spPr>
      </p:pic>
    </p:spTree>
  </p:cSld>
  <p:clrMapOvr>
    <a:masterClrMapping/>
  </p:clrMapOvr>
  <p:transition spd="med"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60E9C-76D8-4BDE-852F-4E92B891F890}" type="datetimeFigureOut">
              <a:rPr lang="sr-Latn-CS" smtClean="0"/>
              <a:pPr/>
              <a:t>2.5.2019</a:t>
            </a:fld>
            <a:endParaRPr lang="hr-HR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36F0F-4BCA-4FA7-ADC0-BBE1156BA71E}" type="slidenum">
              <a:rPr lang="hr-HR" smtClean="0"/>
              <a:pPr/>
              <a:t>‹#›</a:t>
            </a:fld>
            <a:endParaRPr lang="hr-HR"/>
          </a:p>
        </p:txBody>
      </p:sp>
      <p:pic>
        <p:nvPicPr>
          <p:cNvPr id="6" name="Slika 5" descr="Čokolatini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"/>
            <a:ext cx="3352283" cy="857231"/>
          </a:xfrm>
          <a:prstGeom prst="rect">
            <a:avLst/>
          </a:prstGeom>
        </p:spPr>
      </p:pic>
    </p:spTree>
  </p:cSld>
  <p:clrMapOvr>
    <a:masterClrMapping/>
  </p:clrMapOvr>
  <p:transition spd="med"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60E9C-76D8-4BDE-852F-4E92B891F890}" type="datetimeFigureOut">
              <a:rPr lang="sr-Latn-CS" smtClean="0"/>
              <a:pPr/>
              <a:t>2.5.2019</a:t>
            </a:fld>
            <a:endParaRPr lang="hr-HR"/>
          </a:p>
        </p:txBody>
      </p:sp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36F0F-4BCA-4FA7-ADC0-BBE1156BA71E}" type="slidenum">
              <a:rPr lang="hr-HR" smtClean="0"/>
              <a:pPr/>
              <a:t>‹#›</a:t>
            </a:fld>
            <a:endParaRPr lang="hr-HR"/>
          </a:p>
        </p:txBody>
      </p:sp>
      <p:pic>
        <p:nvPicPr>
          <p:cNvPr id="5" name="Slika 4" descr="Čokolatini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"/>
            <a:ext cx="3352283" cy="857231"/>
          </a:xfrm>
          <a:prstGeom prst="rect">
            <a:avLst/>
          </a:prstGeom>
        </p:spPr>
      </p:pic>
    </p:spTree>
  </p:cSld>
  <p:clrMapOvr>
    <a:masterClrMapping/>
  </p:clrMapOvr>
  <p:transition spd="med"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60E9C-76D8-4BDE-852F-4E92B891F890}" type="datetimeFigureOut">
              <a:rPr lang="sr-Latn-CS" smtClean="0"/>
              <a:pPr/>
              <a:t>2.5.2019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36F0F-4BCA-4FA7-ADC0-BBE1156BA71E}" type="slidenum">
              <a:rPr lang="hr-HR" smtClean="0"/>
              <a:pPr/>
              <a:t>‹#›</a:t>
            </a:fld>
            <a:endParaRPr lang="hr-HR"/>
          </a:p>
        </p:txBody>
      </p:sp>
      <p:pic>
        <p:nvPicPr>
          <p:cNvPr id="8" name="Slika 7" descr="Čokolatini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"/>
            <a:ext cx="3352283" cy="857231"/>
          </a:xfrm>
          <a:prstGeom prst="rect">
            <a:avLst/>
          </a:prstGeom>
        </p:spPr>
      </p:pic>
    </p:spTree>
  </p:cSld>
  <p:clrMapOvr>
    <a:masterClrMapping/>
  </p:clrMapOvr>
  <p:transition spd="med"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r-HR"/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60E9C-76D8-4BDE-852F-4E92B891F890}" type="datetimeFigureOut">
              <a:rPr lang="sr-Latn-CS" smtClean="0"/>
              <a:pPr/>
              <a:t>2.5.2019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36F0F-4BCA-4FA7-ADC0-BBE1156BA71E}" type="slidenum">
              <a:rPr lang="hr-HR" smtClean="0"/>
              <a:pPr/>
              <a:t>‹#›</a:t>
            </a:fld>
            <a:endParaRPr lang="hr-HR"/>
          </a:p>
        </p:txBody>
      </p:sp>
      <p:pic>
        <p:nvPicPr>
          <p:cNvPr id="8" name="Slika 7" descr="Čokolatini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"/>
            <a:ext cx="3352283" cy="857231"/>
          </a:xfrm>
          <a:prstGeom prst="rect">
            <a:avLst/>
          </a:prstGeom>
        </p:spPr>
      </p:pic>
    </p:spTree>
  </p:cSld>
  <p:clrMapOvr>
    <a:masterClrMapping/>
  </p:clrMapOvr>
  <p:transition spd="med"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lika 7" descr="B002RBTV78_lindor_chocolate_upclose_lg.jpg"/>
          <p:cNvPicPr>
            <a:picLocks noChangeAspect="1"/>
          </p:cNvPicPr>
          <p:nvPr userDrawn="1"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-1411"/>
            <a:ext cx="9144000" cy="6859411"/>
          </a:xfrm>
          <a:prstGeom prst="rect">
            <a:avLst/>
          </a:prstGeom>
        </p:spPr>
      </p:pic>
      <p:sp>
        <p:nvSpPr>
          <p:cNvPr id="2" name="Rezervirano mjesto naslova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r-HR" dirty="0" smtClean="0"/>
              <a:t>Kliknite da biste uredili stil naslova matrice</a:t>
            </a:r>
            <a:endParaRPr lang="hr-HR" dirty="0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 dirty="0" smtClean="0"/>
              <a:t>Kliknite da biste uredili stilove teksta matrice</a:t>
            </a:r>
          </a:p>
          <a:p>
            <a:pPr lvl="1"/>
            <a:r>
              <a:rPr lang="hr-HR" dirty="0" smtClean="0"/>
              <a:t>Druga razina</a:t>
            </a:r>
          </a:p>
          <a:p>
            <a:pPr lvl="2"/>
            <a:r>
              <a:rPr lang="hr-HR" dirty="0" smtClean="0"/>
              <a:t>Treća razina</a:t>
            </a:r>
          </a:p>
          <a:p>
            <a:pPr lvl="3"/>
            <a:r>
              <a:rPr lang="hr-HR" dirty="0" smtClean="0"/>
              <a:t>Četvrta razina</a:t>
            </a:r>
          </a:p>
          <a:p>
            <a:pPr lvl="4"/>
            <a:r>
              <a:rPr lang="hr-HR" dirty="0" smtClean="0"/>
              <a:t>Peta razina</a:t>
            </a:r>
            <a:endParaRPr lang="hr-HR" dirty="0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660E9C-76D8-4BDE-852F-4E92B891F890}" type="datetimeFigureOut">
              <a:rPr lang="sr-Latn-CS" smtClean="0"/>
              <a:pPr/>
              <a:t>2.5.2019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C36F0F-4BCA-4FA7-ADC0-BBE1156BA71E}" type="slidenum">
              <a:rPr lang="hr-HR" smtClean="0"/>
              <a:pPr/>
              <a:t>‹#›</a:t>
            </a:fld>
            <a:endParaRPr lang="hr-H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wedg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C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12" Type="http://schemas.openxmlformats.org/officeDocument/2006/relationships/image" Target="../media/image16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11" Type="http://schemas.openxmlformats.org/officeDocument/2006/relationships/image" Target="../media/image15.jpeg"/><Relationship Id="rId5" Type="http://schemas.openxmlformats.org/officeDocument/2006/relationships/image" Target="../media/image9.jpeg"/><Relationship Id="rId10" Type="http://schemas.openxmlformats.org/officeDocument/2006/relationships/image" Target="../media/image14.png"/><Relationship Id="rId4" Type="http://schemas.openxmlformats.org/officeDocument/2006/relationships/image" Target="../media/image8.jpeg"/><Relationship Id="rId9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cokolatini2018.wixsite.com/mysite" TargetMode="External"/><Relationship Id="rId2" Type="http://schemas.openxmlformats.org/officeDocument/2006/relationships/hyperlink" Target="mailto:cokolatini2018@gmail.com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971600" y="4643446"/>
            <a:ext cx="6886548" cy="1714512"/>
          </a:xfrm>
        </p:spPr>
        <p:txBody>
          <a:bodyPr>
            <a:normAutofit/>
          </a:bodyPr>
          <a:lstStyle/>
          <a:p>
            <a:r>
              <a:rPr lang="hr-HR" sz="2000" i="1" dirty="0" smtClean="0">
                <a:solidFill>
                  <a:schemeClr val="bg1"/>
                </a:solidFill>
                <a:latin typeface="Book Antiqua" pitchFamily="18" charset="0"/>
              </a:rPr>
              <a:t>vježbenička tvrtka Ekonomske i trgovačke škole, Dubrovnik</a:t>
            </a:r>
            <a:endParaRPr lang="hr-HR" sz="2000" i="1" dirty="0">
              <a:solidFill>
                <a:schemeClr val="bg1"/>
              </a:solidFill>
              <a:latin typeface="Book Antiqua" pitchFamily="18" charset="0"/>
            </a:endParaRP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428728" y="2428868"/>
            <a:ext cx="6400800" cy="1752600"/>
          </a:xfrm>
        </p:spPr>
        <p:txBody>
          <a:bodyPr>
            <a:normAutofit/>
          </a:bodyPr>
          <a:lstStyle/>
          <a:p>
            <a:r>
              <a:rPr lang="hr-HR" sz="1800" dirty="0" smtClean="0">
                <a:latin typeface="Book Antiqua" pitchFamily="18" charset="0"/>
              </a:rPr>
              <a:t>        </a:t>
            </a:r>
          </a:p>
        </p:txBody>
      </p:sp>
      <p:pic>
        <p:nvPicPr>
          <p:cNvPr id="7" name="Slika 6" descr="Čokolatini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2910" y="2420888"/>
            <a:ext cx="8088118" cy="2068258"/>
          </a:xfrm>
          <a:prstGeom prst="rect">
            <a:avLst/>
          </a:prstGeom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niOkvir 3"/>
          <p:cNvSpPr txBox="1"/>
          <p:nvPr/>
        </p:nvSpPr>
        <p:spPr>
          <a:xfrm>
            <a:off x="3143240" y="2214554"/>
            <a:ext cx="378621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6000" i="1" dirty="0" smtClean="0">
                <a:solidFill>
                  <a:schemeClr val="bg1">
                    <a:lumMod val="95000"/>
                  </a:schemeClr>
                </a:solidFill>
              </a:rPr>
              <a:t>Zalogaj za </a:t>
            </a:r>
            <a:r>
              <a:rPr lang="hr-HR" sz="6600" i="1" dirty="0" smtClean="0">
                <a:solidFill>
                  <a:schemeClr val="bg1">
                    <a:lumMod val="95000"/>
                  </a:schemeClr>
                </a:solidFill>
              </a:rPr>
              <a:t>pamćenje</a:t>
            </a:r>
            <a:r>
              <a:rPr lang="hr-HR" sz="6000" i="1" dirty="0" smtClean="0">
                <a:solidFill>
                  <a:schemeClr val="bg1">
                    <a:lumMod val="95000"/>
                  </a:schemeClr>
                </a:solidFill>
              </a:rPr>
              <a:t>!</a:t>
            </a:r>
            <a:endParaRPr lang="hr-HR" sz="6000" i="1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1026" name="Picture 2" descr="C:\Users\učenik\Downloads\received_886764374827402.jpe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849873"/>
            <a:ext cx="2990191" cy="40081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 descr="C:\Users\učenik\Downloads\received_392653061527984.jpe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58016" y="0"/>
            <a:ext cx="2285984" cy="30479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i="1" dirty="0" smtClean="0">
                <a:solidFill>
                  <a:schemeClr val="bg1"/>
                </a:solidFill>
                <a:latin typeface="Book Antiqua" pitchFamily="18" charset="0"/>
              </a:rPr>
              <a:t>O nama</a:t>
            </a:r>
            <a:endParaRPr lang="hr-HR" i="1" dirty="0">
              <a:solidFill>
                <a:schemeClr val="bg1"/>
              </a:solidFill>
              <a:latin typeface="Book Antiqua" pitchFamily="18" charset="0"/>
            </a:endParaRPr>
          </a:p>
        </p:txBody>
      </p:sp>
      <p:pic>
        <p:nvPicPr>
          <p:cNvPr id="4" name="Rezervirano mjesto sadržaja 3" descr="IMG_1856.jpg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56792"/>
            <a:ext cx="3635896" cy="5301208"/>
          </a:xfrm>
          <a:prstGeom prst="rect">
            <a:avLst/>
          </a:prstGeom>
          <a:solidFill>
            <a:srgbClr val="FFC000"/>
          </a:solidFill>
          <a:ln w="127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5" name="TekstniOkvir 4"/>
          <p:cNvSpPr txBox="1"/>
          <p:nvPr/>
        </p:nvSpPr>
        <p:spPr>
          <a:xfrm>
            <a:off x="4286248" y="2571744"/>
            <a:ext cx="435771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000" b="1" i="1" dirty="0" smtClean="0">
                <a:solidFill>
                  <a:schemeClr val="bg1"/>
                </a:solidFill>
                <a:latin typeface="Book Antiqua" pitchFamily="18" charset="0"/>
              </a:rPr>
              <a:t>Osnivanje</a:t>
            </a:r>
            <a:r>
              <a:rPr lang="hr-HR" sz="2000" i="1" dirty="0" smtClean="0">
                <a:solidFill>
                  <a:schemeClr val="bg1"/>
                </a:solidFill>
                <a:latin typeface="Book Antiqua" pitchFamily="18" charset="0"/>
              </a:rPr>
              <a:t>: studeni 2018.</a:t>
            </a:r>
          </a:p>
          <a:p>
            <a:endParaRPr lang="hr-HR" sz="2000" i="1" dirty="0">
              <a:solidFill>
                <a:schemeClr val="bg1"/>
              </a:solidFill>
              <a:latin typeface="Book Antiqua" pitchFamily="18" charset="0"/>
            </a:endParaRPr>
          </a:p>
          <a:p>
            <a:r>
              <a:rPr lang="hr-HR" sz="2000" b="1" i="1" dirty="0" smtClean="0">
                <a:solidFill>
                  <a:schemeClr val="bg1"/>
                </a:solidFill>
                <a:latin typeface="Book Antiqua" pitchFamily="18" charset="0"/>
              </a:rPr>
              <a:t>Sjedište</a:t>
            </a:r>
            <a:r>
              <a:rPr lang="hr-HR" sz="2000" i="1" dirty="0" smtClean="0">
                <a:solidFill>
                  <a:schemeClr val="bg1"/>
                </a:solidFill>
                <a:latin typeface="Book Antiqua" pitchFamily="18" charset="0"/>
              </a:rPr>
              <a:t>: Iva Vojnovića 12a, Dubrovnik</a:t>
            </a:r>
          </a:p>
          <a:p>
            <a:endParaRPr lang="hr-HR" sz="2000" i="1" dirty="0">
              <a:solidFill>
                <a:schemeClr val="bg1"/>
              </a:solidFill>
              <a:latin typeface="Book Antiqua" pitchFamily="18" charset="0"/>
            </a:endParaRPr>
          </a:p>
          <a:p>
            <a:r>
              <a:rPr lang="hr-HR" sz="2000" b="1" i="1" dirty="0" smtClean="0">
                <a:solidFill>
                  <a:schemeClr val="bg1"/>
                </a:solidFill>
                <a:latin typeface="Book Antiqua" pitchFamily="18" charset="0"/>
              </a:rPr>
              <a:t>Djelatnost</a:t>
            </a:r>
            <a:r>
              <a:rPr lang="hr-HR" sz="2000" i="1" dirty="0" smtClean="0">
                <a:solidFill>
                  <a:schemeClr val="bg1"/>
                </a:solidFill>
                <a:latin typeface="Book Antiqua" pitchFamily="18" charset="0"/>
              </a:rPr>
              <a:t>: trgovina na veliko </a:t>
            </a:r>
            <a:r>
              <a:rPr lang="hr-HR" sz="2000" i="1" dirty="0" err="1" smtClean="0">
                <a:solidFill>
                  <a:schemeClr val="bg1"/>
                </a:solidFill>
                <a:latin typeface="Book Antiqua" pitchFamily="18" charset="0"/>
              </a:rPr>
              <a:t>čokolatinima</a:t>
            </a:r>
            <a:r>
              <a:rPr lang="hr-HR" sz="2000" i="1" dirty="0" smtClean="0">
                <a:solidFill>
                  <a:schemeClr val="bg1"/>
                </a:solidFill>
                <a:latin typeface="Book Antiqua" pitchFamily="18" charset="0"/>
              </a:rPr>
              <a:t>.</a:t>
            </a:r>
            <a:endParaRPr lang="hr-HR" sz="2000" i="1" dirty="0">
              <a:solidFill>
                <a:schemeClr val="bg1"/>
              </a:solidFill>
              <a:latin typeface="Book Antiqua" pitchFamily="18" charset="0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hr-HR" i="1" dirty="0" smtClean="0">
                <a:solidFill>
                  <a:schemeClr val="bg1"/>
                </a:solidFill>
                <a:latin typeface="Book Antiqua" pitchFamily="18" charset="0"/>
              </a:rPr>
              <a:t>                      Vizija</a:t>
            </a:r>
            <a:endParaRPr lang="hr-HR" i="1" dirty="0">
              <a:solidFill>
                <a:schemeClr val="bg1"/>
              </a:solidFill>
              <a:latin typeface="Book Antiqua" pitchFamily="18" charset="0"/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Book Antiqua" pitchFamily="18" charset="0"/>
              <a:buChar char="♥"/>
            </a:pPr>
            <a:r>
              <a:rPr lang="hr-HR" sz="2400" dirty="0" smtClean="0">
                <a:solidFill>
                  <a:schemeClr val="bg1">
                    <a:lumMod val="95000"/>
                  </a:schemeClr>
                </a:solidFill>
                <a:latin typeface="Book Antiqua" pitchFamily="18" charset="0"/>
              </a:rPr>
              <a:t>Poštovati </a:t>
            </a:r>
            <a:r>
              <a:rPr lang="hr-HR" sz="2400" dirty="0">
                <a:solidFill>
                  <a:schemeClr val="bg1">
                    <a:lumMod val="95000"/>
                  </a:schemeClr>
                </a:solidFill>
                <a:latin typeface="Book Antiqua" pitchFamily="18" charset="0"/>
              </a:rPr>
              <a:t>naše zaposlenike i svakodnevno </a:t>
            </a:r>
            <a:r>
              <a:rPr lang="hr-HR" sz="2400" dirty="0" smtClean="0">
                <a:solidFill>
                  <a:schemeClr val="bg1">
                    <a:lumMod val="95000"/>
                  </a:schemeClr>
                </a:solidFill>
                <a:latin typeface="Book Antiqua" pitchFamily="18" charset="0"/>
              </a:rPr>
              <a:t>ispunjavati </a:t>
            </a:r>
            <a:r>
              <a:rPr lang="hr-HR" sz="2400" dirty="0">
                <a:solidFill>
                  <a:schemeClr val="bg1">
                    <a:lumMod val="95000"/>
                  </a:schemeClr>
                </a:solidFill>
                <a:latin typeface="Book Antiqua" pitchFamily="18" charset="0"/>
              </a:rPr>
              <a:t>očekivanja </a:t>
            </a:r>
            <a:r>
              <a:rPr lang="hr-HR" sz="2400" dirty="0" smtClean="0">
                <a:solidFill>
                  <a:schemeClr val="bg1">
                    <a:lumMod val="95000"/>
                  </a:schemeClr>
                </a:solidFill>
                <a:latin typeface="Book Antiqua" pitchFamily="18" charset="0"/>
              </a:rPr>
              <a:t>potrošača.</a:t>
            </a:r>
          </a:p>
          <a:p>
            <a:pPr algn="just">
              <a:buFont typeface="Book Antiqua" pitchFamily="18" charset="0"/>
              <a:buChar char="♥"/>
            </a:pPr>
            <a:r>
              <a:rPr lang="hr-HR" sz="2400" dirty="0" smtClean="0">
                <a:solidFill>
                  <a:schemeClr val="bg1">
                    <a:lumMod val="95000"/>
                  </a:schemeClr>
                </a:solidFill>
                <a:latin typeface="Book Antiqua" pitchFamily="18" charset="0"/>
              </a:rPr>
              <a:t>Težimo </a:t>
            </a:r>
            <a:r>
              <a:rPr lang="hr-HR" sz="2400" dirty="0">
                <a:solidFill>
                  <a:schemeClr val="bg1">
                    <a:lumMod val="95000"/>
                  </a:schemeClr>
                </a:solidFill>
                <a:latin typeface="Book Antiqua" pitchFamily="18" charset="0"/>
              </a:rPr>
              <a:t>osvajanju novih </a:t>
            </a:r>
            <a:r>
              <a:rPr lang="hr-HR" sz="2400" dirty="0" smtClean="0">
                <a:solidFill>
                  <a:schemeClr val="bg1">
                    <a:lumMod val="95000"/>
                  </a:schemeClr>
                </a:solidFill>
                <a:latin typeface="Book Antiqua" pitchFamily="18" charset="0"/>
              </a:rPr>
              <a:t>tržišta </a:t>
            </a:r>
          </a:p>
          <a:p>
            <a:pPr algn="just">
              <a:buFont typeface="Book Antiqua" pitchFamily="18" charset="0"/>
              <a:buChar char="♥"/>
            </a:pPr>
            <a:r>
              <a:rPr lang="hr-HR" sz="2400" dirty="0">
                <a:solidFill>
                  <a:schemeClr val="bg1">
                    <a:lumMod val="95000"/>
                  </a:schemeClr>
                </a:solidFill>
                <a:latin typeface="Book Antiqua" pitchFamily="18" charset="0"/>
              </a:rPr>
              <a:t>O</a:t>
            </a:r>
            <a:r>
              <a:rPr lang="hr-HR" sz="2400" dirty="0" smtClean="0">
                <a:solidFill>
                  <a:schemeClr val="bg1">
                    <a:lumMod val="95000"/>
                  </a:schemeClr>
                </a:solidFill>
                <a:latin typeface="Book Antiqua" pitchFamily="18" charset="0"/>
              </a:rPr>
              <a:t>rijentirani </a:t>
            </a:r>
            <a:r>
              <a:rPr lang="hr-HR" sz="2400" dirty="0">
                <a:solidFill>
                  <a:schemeClr val="bg1">
                    <a:lumMod val="95000"/>
                  </a:schemeClr>
                </a:solidFill>
                <a:latin typeface="Book Antiqua" pitchFamily="18" charset="0"/>
              </a:rPr>
              <a:t>smo na širenje asortimana   u  skladu sa vašim  željama i potrebama </a:t>
            </a:r>
            <a:r>
              <a:rPr lang="hr-HR" sz="2400" dirty="0" smtClean="0">
                <a:solidFill>
                  <a:schemeClr val="bg1">
                    <a:lumMod val="95000"/>
                  </a:schemeClr>
                </a:solidFill>
                <a:latin typeface="Book Antiqua" pitchFamily="18" charset="0"/>
              </a:rPr>
              <a:t>koje redovito pratimo</a:t>
            </a:r>
          </a:p>
          <a:p>
            <a:pPr algn="just">
              <a:buNone/>
            </a:pPr>
            <a:endParaRPr lang="hr-HR" sz="2400" b="1" dirty="0">
              <a:solidFill>
                <a:schemeClr val="bg1">
                  <a:lumMod val="95000"/>
                </a:schemeClr>
              </a:solidFill>
              <a:latin typeface="Book Antiqua" pitchFamily="18" charset="0"/>
            </a:endParaRPr>
          </a:p>
          <a:p>
            <a:endParaRPr lang="hr-HR" sz="2000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i="1" dirty="0" smtClean="0">
                <a:solidFill>
                  <a:schemeClr val="bg1"/>
                </a:solidFill>
                <a:latin typeface="Book Antiqua" pitchFamily="18" charset="0"/>
              </a:rPr>
              <a:t>Misija</a:t>
            </a:r>
            <a:endParaRPr lang="hr-HR" i="1" dirty="0">
              <a:solidFill>
                <a:schemeClr val="bg1"/>
              </a:solidFill>
              <a:latin typeface="Book Antiqua" pitchFamily="18" charset="0"/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Book Antiqua" pitchFamily="18" charset="0"/>
              <a:buChar char="♥"/>
            </a:pPr>
            <a:r>
              <a:rPr lang="hr-HR" sz="2400" dirty="0" smtClean="0">
                <a:solidFill>
                  <a:schemeClr val="bg1"/>
                </a:solidFill>
                <a:latin typeface="Book Antiqua" pitchFamily="18" charset="0"/>
              </a:rPr>
              <a:t>Upoznati naše kupce sa čarima prave čokolade.</a:t>
            </a:r>
          </a:p>
          <a:p>
            <a:pPr algn="just">
              <a:buFont typeface="Book Antiqua" pitchFamily="18" charset="0"/>
              <a:buChar char="♥"/>
            </a:pPr>
            <a:r>
              <a:rPr lang="hr-HR" sz="2400" dirty="0" smtClean="0">
                <a:solidFill>
                  <a:schemeClr val="bg1"/>
                </a:solidFill>
                <a:latin typeface="Book Antiqua" pitchFamily="18" charset="0"/>
              </a:rPr>
              <a:t>Donijeti kupcima osmijeh zadovoljstva u savršenim okusima.</a:t>
            </a:r>
          </a:p>
          <a:p>
            <a:pPr algn="just">
              <a:buFont typeface="Book Antiqua" pitchFamily="18" charset="0"/>
              <a:buChar char="♥"/>
            </a:pPr>
            <a:r>
              <a:rPr lang="hr-HR" sz="2400" dirty="0" smtClean="0">
                <a:solidFill>
                  <a:schemeClr val="bg1">
                    <a:lumMod val="95000"/>
                  </a:schemeClr>
                </a:solidFill>
                <a:latin typeface="Book Antiqua" pitchFamily="18" charset="0"/>
              </a:rPr>
              <a:t>Nastojimo uvijek biti korak ispred drugih.</a:t>
            </a:r>
            <a:endParaRPr lang="hr-HR" sz="2400" dirty="0" smtClean="0"/>
          </a:p>
          <a:p>
            <a:pPr algn="just">
              <a:buNone/>
            </a:pPr>
            <a:endParaRPr lang="hr-HR" sz="2000" dirty="0">
              <a:solidFill>
                <a:schemeClr val="bg1"/>
              </a:solidFill>
              <a:latin typeface="Book Antiqua" pitchFamily="18" charset="0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28596" y="64291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hr-HR" i="1" dirty="0" smtClean="0">
                <a:solidFill>
                  <a:schemeClr val="bg1"/>
                </a:solidFill>
                <a:latin typeface="Book Antiqua" pitchFamily="18" charset="0"/>
              </a:rPr>
              <a:t>3 razloga zbog kojih je dobro jesti čokoladu</a:t>
            </a:r>
            <a:endParaRPr lang="hr-HR" i="1" dirty="0">
              <a:solidFill>
                <a:schemeClr val="bg1"/>
              </a:solidFill>
              <a:latin typeface="Book Antiqua" pitchFamily="18" charset="0"/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500034" y="2071678"/>
            <a:ext cx="8229600" cy="4525963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hr-HR" sz="2800" dirty="0" smtClean="0">
                <a:solidFill>
                  <a:schemeClr val="bg1"/>
                </a:solidFill>
                <a:latin typeface="Book Antiqua" pitchFamily="18" charset="0"/>
              </a:rPr>
              <a:t>Povoljan utjecaj na hormone</a:t>
            </a:r>
          </a:p>
          <a:p>
            <a:pPr marL="514350" indent="-514350">
              <a:buFont typeface="+mj-lt"/>
              <a:buAutoNum type="arabicPeriod"/>
            </a:pPr>
            <a:r>
              <a:rPr lang="hr-HR" sz="2800" dirty="0" smtClean="0">
                <a:solidFill>
                  <a:schemeClr val="bg1"/>
                </a:solidFill>
                <a:latin typeface="Book Antiqua" pitchFamily="18" charset="0"/>
              </a:rPr>
              <a:t>Čokolada je dobra za srce</a:t>
            </a:r>
          </a:p>
          <a:p>
            <a:pPr marL="514350" indent="-514350">
              <a:buFont typeface="+mj-lt"/>
              <a:buAutoNum type="arabicPeriod"/>
            </a:pPr>
            <a:r>
              <a:rPr lang="hr-HR" sz="2800" dirty="0" smtClean="0">
                <a:solidFill>
                  <a:schemeClr val="bg1"/>
                </a:solidFill>
                <a:latin typeface="Book Antiqua" pitchFamily="18" charset="0"/>
              </a:rPr>
              <a:t>Korisna je za mozak</a:t>
            </a:r>
          </a:p>
        </p:txBody>
      </p:sp>
      <p:pic>
        <p:nvPicPr>
          <p:cNvPr id="5" name="Slika 4" descr="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08850" y="4456187"/>
            <a:ext cx="4235150" cy="240181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rno bijeli svije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643670" y="2306840"/>
            <a:ext cx="2500330" cy="197941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Picture 14" descr="Zlatna Nit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57752" y="1214422"/>
            <a:ext cx="2000264" cy="167932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 descr="Grinch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357430"/>
            <a:ext cx="2243646" cy="150017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 descr="Dalmatinska Fantazija.jp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929066"/>
            <a:ext cx="2583651" cy="164136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 descr="Crvenkapica.jp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71736" y="1214422"/>
            <a:ext cx="2071702" cy="121442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Picture 13" descr="Pahuljica.jpg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72330" y="214290"/>
            <a:ext cx="1785918" cy="166697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i="1" dirty="0" smtClean="0">
                <a:solidFill>
                  <a:schemeClr val="bg1"/>
                </a:solidFill>
                <a:latin typeface="Book Antiqua" pitchFamily="18" charset="0"/>
              </a:rPr>
              <a:t>Asortiman:</a:t>
            </a:r>
            <a:endParaRPr lang="hr-HR" i="1" dirty="0">
              <a:solidFill>
                <a:schemeClr val="bg1"/>
              </a:solidFill>
              <a:latin typeface="Book Antiqua" pitchFamily="18" charset="0"/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-357222" y="1071546"/>
            <a:ext cx="2857488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hr-HR" i="1" dirty="0" smtClean="0">
                <a:solidFill>
                  <a:schemeClr val="bg1"/>
                </a:solidFill>
                <a:latin typeface="Book Antiqua" pitchFamily="18" charset="0"/>
              </a:rPr>
              <a:t>    </a:t>
            </a:r>
          </a:p>
          <a:p>
            <a:pPr>
              <a:buNone/>
            </a:pPr>
            <a:endParaRPr lang="hr-HR" i="1" dirty="0">
              <a:solidFill>
                <a:schemeClr val="bg1"/>
              </a:solidFill>
              <a:latin typeface="Book Antiqua" pitchFamily="18" charset="0"/>
            </a:endParaRPr>
          </a:p>
        </p:txBody>
      </p:sp>
      <p:pic>
        <p:nvPicPr>
          <p:cNvPr id="5" name="Picture 4" descr="choco bear.jpg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857232"/>
            <a:ext cx="2263189" cy="114300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 descr="maxi box.jpg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500702"/>
            <a:ext cx="3429024" cy="401621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11" descr="mini box.png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8876" y="4286256"/>
            <a:ext cx="2905124" cy="365238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12" descr="PB &amp; J.jpg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71868" y="4071942"/>
            <a:ext cx="2571768" cy="166480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9" descr="Hazel Heart.jpg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 flipV="1">
            <a:off x="2857488" y="2714620"/>
            <a:ext cx="1714512" cy="123447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" name="TekstniOkvir 15"/>
          <p:cNvSpPr txBox="1"/>
          <p:nvPr/>
        </p:nvSpPr>
        <p:spPr>
          <a:xfrm>
            <a:off x="428596" y="928670"/>
            <a:ext cx="1643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>
                <a:solidFill>
                  <a:srgbClr val="673105"/>
                </a:solidFill>
              </a:rPr>
              <a:t>  </a:t>
            </a:r>
            <a:r>
              <a:rPr lang="hr-HR" dirty="0" err="1" smtClean="0">
                <a:solidFill>
                  <a:srgbClr val="673105"/>
                </a:solidFill>
              </a:rPr>
              <a:t>Choco</a:t>
            </a:r>
            <a:r>
              <a:rPr lang="hr-HR" dirty="0" smtClean="0">
                <a:solidFill>
                  <a:srgbClr val="673105"/>
                </a:solidFill>
              </a:rPr>
              <a:t> bear</a:t>
            </a:r>
            <a:endParaRPr lang="hr-HR" dirty="0">
              <a:solidFill>
                <a:srgbClr val="673105"/>
              </a:solidFill>
            </a:endParaRPr>
          </a:p>
        </p:txBody>
      </p:sp>
      <p:sp>
        <p:nvSpPr>
          <p:cNvPr id="17" name="TekstniOkvir 16"/>
          <p:cNvSpPr txBox="1"/>
          <p:nvPr/>
        </p:nvSpPr>
        <p:spPr>
          <a:xfrm>
            <a:off x="2786050" y="1345156"/>
            <a:ext cx="13573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>
                <a:solidFill>
                  <a:srgbClr val="673105"/>
                </a:solidFill>
              </a:rPr>
              <a:t>Crvenkapica</a:t>
            </a:r>
            <a:endParaRPr lang="hr-HR" dirty="0">
              <a:solidFill>
                <a:srgbClr val="673105"/>
              </a:solidFill>
            </a:endParaRPr>
          </a:p>
        </p:txBody>
      </p:sp>
      <p:sp>
        <p:nvSpPr>
          <p:cNvPr id="18" name="TekstniOkvir 17"/>
          <p:cNvSpPr txBox="1"/>
          <p:nvPr/>
        </p:nvSpPr>
        <p:spPr>
          <a:xfrm>
            <a:off x="642910" y="3929066"/>
            <a:ext cx="15001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>
                <a:solidFill>
                  <a:srgbClr val="673105"/>
                </a:solidFill>
              </a:rPr>
              <a:t>Dalmatinska fantazija</a:t>
            </a:r>
            <a:endParaRPr lang="hr-HR" dirty="0">
              <a:solidFill>
                <a:srgbClr val="673105"/>
              </a:solidFill>
            </a:endParaRPr>
          </a:p>
        </p:txBody>
      </p:sp>
      <p:sp>
        <p:nvSpPr>
          <p:cNvPr id="19" name="TekstniOkvir 18"/>
          <p:cNvSpPr txBox="1"/>
          <p:nvPr/>
        </p:nvSpPr>
        <p:spPr>
          <a:xfrm>
            <a:off x="642910" y="2428868"/>
            <a:ext cx="1714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err="1" smtClean="0">
                <a:solidFill>
                  <a:srgbClr val="673105"/>
                </a:solidFill>
              </a:rPr>
              <a:t>Grinch</a:t>
            </a:r>
            <a:endParaRPr lang="hr-HR" dirty="0">
              <a:solidFill>
                <a:srgbClr val="673105"/>
              </a:solidFill>
            </a:endParaRPr>
          </a:p>
        </p:txBody>
      </p:sp>
      <p:sp>
        <p:nvSpPr>
          <p:cNvPr id="20" name="TekstniOkvir 19"/>
          <p:cNvSpPr txBox="1"/>
          <p:nvPr/>
        </p:nvSpPr>
        <p:spPr>
          <a:xfrm>
            <a:off x="3071802" y="3500438"/>
            <a:ext cx="1428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err="1" smtClean="0">
                <a:solidFill>
                  <a:srgbClr val="673105"/>
                </a:solidFill>
              </a:rPr>
              <a:t>Hazel</a:t>
            </a:r>
            <a:r>
              <a:rPr lang="hr-HR" dirty="0" smtClean="0"/>
              <a:t> </a:t>
            </a:r>
            <a:r>
              <a:rPr lang="hr-HR" dirty="0" err="1" smtClean="0">
                <a:solidFill>
                  <a:srgbClr val="673105"/>
                </a:solidFill>
              </a:rPr>
              <a:t>heart</a:t>
            </a:r>
            <a:endParaRPr lang="hr-HR" dirty="0">
              <a:solidFill>
                <a:srgbClr val="673105"/>
              </a:solidFill>
            </a:endParaRPr>
          </a:p>
        </p:txBody>
      </p:sp>
      <p:sp>
        <p:nvSpPr>
          <p:cNvPr id="21" name="TekstniOkvir 20"/>
          <p:cNvSpPr txBox="1"/>
          <p:nvPr/>
        </p:nvSpPr>
        <p:spPr>
          <a:xfrm>
            <a:off x="4572000" y="4214818"/>
            <a:ext cx="17859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>
                <a:solidFill>
                  <a:srgbClr val="673105"/>
                </a:solidFill>
              </a:rPr>
              <a:t>PB&amp;J</a:t>
            </a:r>
            <a:endParaRPr lang="hr-HR" dirty="0">
              <a:solidFill>
                <a:srgbClr val="673105"/>
              </a:solidFill>
            </a:endParaRPr>
          </a:p>
        </p:txBody>
      </p:sp>
      <p:sp>
        <p:nvSpPr>
          <p:cNvPr id="22" name="TekstniOkvir 21"/>
          <p:cNvSpPr txBox="1"/>
          <p:nvPr/>
        </p:nvSpPr>
        <p:spPr>
          <a:xfrm>
            <a:off x="5286380" y="1571612"/>
            <a:ext cx="12858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>
                <a:solidFill>
                  <a:srgbClr val="673105"/>
                </a:solidFill>
              </a:rPr>
              <a:t>Zlatna nit</a:t>
            </a:r>
            <a:endParaRPr lang="hr-HR" dirty="0">
              <a:solidFill>
                <a:srgbClr val="673105"/>
              </a:solidFill>
            </a:endParaRPr>
          </a:p>
        </p:txBody>
      </p:sp>
      <p:sp>
        <p:nvSpPr>
          <p:cNvPr id="23" name="TekstniOkvir 22"/>
          <p:cNvSpPr txBox="1"/>
          <p:nvPr/>
        </p:nvSpPr>
        <p:spPr>
          <a:xfrm>
            <a:off x="7572396" y="702214"/>
            <a:ext cx="1143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>
                <a:solidFill>
                  <a:srgbClr val="673105"/>
                </a:solidFill>
              </a:rPr>
              <a:t>Pahuljica</a:t>
            </a:r>
            <a:endParaRPr lang="hr-HR" dirty="0">
              <a:solidFill>
                <a:srgbClr val="673105"/>
              </a:solidFill>
            </a:endParaRPr>
          </a:p>
        </p:txBody>
      </p:sp>
      <p:sp>
        <p:nvSpPr>
          <p:cNvPr id="24" name="TekstniOkvir 23"/>
          <p:cNvSpPr txBox="1"/>
          <p:nvPr/>
        </p:nvSpPr>
        <p:spPr>
          <a:xfrm>
            <a:off x="7000892" y="3774048"/>
            <a:ext cx="19288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>
                <a:solidFill>
                  <a:srgbClr val="673105"/>
                </a:solidFill>
              </a:rPr>
              <a:t>Crno</a:t>
            </a:r>
            <a:r>
              <a:rPr lang="hr-HR" dirty="0" smtClean="0"/>
              <a:t> </a:t>
            </a:r>
            <a:r>
              <a:rPr lang="hr-HR" dirty="0" smtClean="0">
                <a:solidFill>
                  <a:srgbClr val="673105"/>
                </a:solidFill>
              </a:rPr>
              <a:t>bijeli</a:t>
            </a:r>
            <a:r>
              <a:rPr lang="hr-HR" dirty="0" smtClean="0"/>
              <a:t> </a:t>
            </a:r>
            <a:r>
              <a:rPr lang="hr-HR" dirty="0" smtClean="0">
                <a:solidFill>
                  <a:srgbClr val="673105"/>
                </a:solidFill>
              </a:rPr>
              <a:t>svijet</a:t>
            </a:r>
            <a:endParaRPr lang="hr-HR" dirty="0">
              <a:solidFill>
                <a:srgbClr val="673105"/>
              </a:solidFill>
            </a:endParaRPr>
          </a:p>
        </p:txBody>
      </p:sp>
      <p:sp>
        <p:nvSpPr>
          <p:cNvPr id="25" name="TekstniOkvir 24"/>
          <p:cNvSpPr txBox="1"/>
          <p:nvPr/>
        </p:nvSpPr>
        <p:spPr>
          <a:xfrm>
            <a:off x="1785918" y="5929330"/>
            <a:ext cx="12858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err="1" smtClean="0">
                <a:solidFill>
                  <a:srgbClr val="673105"/>
                </a:solidFill>
              </a:rPr>
              <a:t>Maxi</a:t>
            </a:r>
            <a:r>
              <a:rPr lang="hr-HR" dirty="0" smtClean="0">
                <a:solidFill>
                  <a:srgbClr val="673105"/>
                </a:solidFill>
              </a:rPr>
              <a:t> box</a:t>
            </a:r>
            <a:endParaRPr lang="hr-HR" dirty="0">
              <a:solidFill>
                <a:srgbClr val="673105"/>
              </a:solidFill>
            </a:endParaRPr>
          </a:p>
        </p:txBody>
      </p:sp>
      <p:sp>
        <p:nvSpPr>
          <p:cNvPr id="26" name="TekstniOkvir 25"/>
          <p:cNvSpPr txBox="1"/>
          <p:nvPr/>
        </p:nvSpPr>
        <p:spPr>
          <a:xfrm rot="20952148">
            <a:off x="7072330" y="5417122"/>
            <a:ext cx="1500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>
                <a:solidFill>
                  <a:srgbClr val="673105"/>
                </a:solidFill>
              </a:rPr>
              <a:t>Mini</a:t>
            </a:r>
            <a:r>
              <a:rPr lang="hr-HR" dirty="0" smtClean="0"/>
              <a:t> </a:t>
            </a:r>
            <a:r>
              <a:rPr lang="hr-HR" dirty="0" smtClean="0">
                <a:solidFill>
                  <a:srgbClr val="673105"/>
                </a:solidFill>
              </a:rPr>
              <a:t>box</a:t>
            </a:r>
            <a:endParaRPr lang="hr-HR" dirty="0">
              <a:solidFill>
                <a:srgbClr val="673105"/>
              </a:solidFill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čenik\Downloads\received_651572341971668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44" y="4401108"/>
            <a:ext cx="3275856" cy="24568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1" name="Picture 3" descr="C:\Users\učenik\Downloads\received_420513855424705.jpe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24243" y="0"/>
            <a:ext cx="3919758" cy="22048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2" name="Picture 4" descr="C:\Users\učenik\Downloads\received_407282260091314.jpe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052736"/>
            <a:ext cx="1800200" cy="27663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3" name="Picture 5" descr="C:\Users\učenik\Downloads\20190412_101451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79712" y="4743146"/>
            <a:ext cx="2819805" cy="21148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4" name="Picture 6" descr="C:\Users\učenik\Downloads\20190412_121316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861048"/>
            <a:ext cx="1923678" cy="22048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5" name="Picture 7" descr="C:\Users\učenik\Downloads\20190412_121126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35696" y="1124744"/>
            <a:ext cx="2355726" cy="31409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6" name="Picture 8" descr="C:\Users\učenik\Downloads\20190412_101317.jp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11960" y="1988840"/>
            <a:ext cx="1851670" cy="24688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7" name="Rezervirano mjesto sadržaja 6"/>
          <p:cNvSpPr>
            <a:spLocks noGrp="1"/>
          </p:cNvSpPr>
          <p:nvPr>
            <p:ph idx="1"/>
          </p:nvPr>
        </p:nvSpPr>
        <p:spPr>
          <a:xfrm>
            <a:off x="500034" y="1714488"/>
            <a:ext cx="8229600" cy="4525963"/>
          </a:xfrm>
        </p:spPr>
        <p:txBody>
          <a:bodyPr/>
          <a:lstStyle/>
          <a:p>
            <a:endParaRPr lang="hr-HR" dirty="0"/>
          </a:p>
        </p:txBody>
      </p:sp>
      <p:pic>
        <p:nvPicPr>
          <p:cNvPr id="1026" name="Picture 2" descr="cokolatini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643050"/>
            <a:ext cx="2987675" cy="222091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 descr="6ca1cfe1d4f0c65d07212cf120406b94--dipping-chocolate-belgian-styl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00364" y="1643050"/>
            <a:ext cx="3214710" cy="219551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8" name="Picture 4" descr="Hazel Heart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84900" y="1643050"/>
            <a:ext cx="2959100" cy="219551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29" name="Text Box 5"/>
          <p:cNvSpPr txBox="1">
            <a:spLocks noChangeArrowheads="1"/>
          </p:cNvSpPr>
          <p:nvPr/>
        </p:nvSpPr>
        <p:spPr bwMode="auto">
          <a:xfrm>
            <a:off x="500034" y="3857628"/>
            <a:ext cx="1871662" cy="1081088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sz="1600" b="0" i="0" u="none" strike="noStrike" cap="none" normalizeH="0" baseline="0" dirty="0" smtClean="0">
                <a:ln>
                  <a:noFill/>
                </a:ln>
                <a:solidFill>
                  <a:srgbClr val="993300"/>
                </a:solidFill>
                <a:effectLst/>
                <a:latin typeface="Georgia" pitchFamily="18" charset="0"/>
                <a:cs typeface="Arial" pitchFamily="34" charset="0"/>
              </a:rPr>
              <a:t>MAXI CHOCO BOX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sz="1400" b="0" i="0" u="none" strike="noStrike" cap="none" normalizeH="0" baseline="0" dirty="0" smtClean="0">
                <a:ln>
                  <a:noFill/>
                </a:ln>
                <a:solidFill>
                  <a:srgbClr val="993300"/>
                </a:solidFill>
                <a:effectLst/>
                <a:latin typeface="Georgia" pitchFamily="18" charset="0"/>
                <a:cs typeface="Arial" pitchFamily="34" charset="0"/>
              </a:rPr>
              <a:t>Šifra: 111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Latn-C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0" name="Text Box 6"/>
          <p:cNvSpPr txBox="1">
            <a:spLocks noChangeArrowheads="1"/>
          </p:cNvSpPr>
          <p:nvPr/>
        </p:nvSpPr>
        <p:spPr bwMode="auto">
          <a:xfrm>
            <a:off x="3786182" y="3857628"/>
            <a:ext cx="2339975" cy="936625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sz="1800" b="0" i="0" u="none" strike="noStrike" cap="none" normalizeH="0" baseline="0" dirty="0" smtClean="0">
                <a:ln>
                  <a:noFill/>
                </a:ln>
                <a:solidFill>
                  <a:srgbClr val="993300"/>
                </a:solidFill>
                <a:effectLst/>
                <a:latin typeface="Georgia" pitchFamily="18" charset="0"/>
                <a:cs typeface="Arial" pitchFamily="34" charset="0"/>
              </a:rPr>
              <a:t>PAHULJICA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sz="1400" b="0" i="0" u="none" strike="noStrike" cap="none" normalizeH="0" baseline="0" dirty="0" smtClean="0">
                <a:ln>
                  <a:noFill/>
                </a:ln>
                <a:solidFill>
                  <a:srgbClr val="993300"/>
                </a:solidFill>
                <a:effectLst/>
                <a:latin typeface="Georgia" pitchFamily="18" charset="0"/>
                <a:cs typeface="Arial" pitchFamily="34" charset="0"/>
              </a:rPr>
              <a:t>Šifra:104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Latn-C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1" name="Text Box 7"/>
          <p:cNvSpPr txBox="1">
            <a:spLocks noChangeArrowheads="1"/>
          </p:cNvSpPr>
          <p:nvPr/>
        </p:nvSpPr>
        <p:spPr bwMode="auto">
          <a:xfrm>
            <a:off x="6643702" y="3929066"/>
            <a:ext cx="1800225" cy="935038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sz="1800" b="0" i="0" u="none" strike="noStrike" cap="none" normalizeH="0" baseline="0" dirty="0" smtClean="0">
                <a:ln>
                  <a:noFill/>
                </a:ln>
                <a:solidFill>
                  <a:srgbClr val="993300"/>
                </a:solidFill>
                <a:effectLst/>
                <a:latin typeface="Georgia" pitchFamily="18" charset="0"/>
                <a:cs typeface="Arial" pitchFamily="34" charset="0"/>
              </a:rPr>
              <a:t>HAZEL HEART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sz="1400" b="0" i="0" u="none" strike="noStrike" cap="none" normalizeH="0" baseline="0" dirty="0" smtClean="0">
                <a:ln>
                  <a:noFill/>
                </a:ln>
                <a:solidFill>
                  <a:srgbClr val="993300"/>
                </a:solidFill>
                <a:effectLst/>
                <a:latin typeface="Georgia" pitchFamily="18" charset="0"/>
                <a:cs typeface="Arial" pitchFamily="34" charset="0"/>
              </a:rPr>
              <a:t>Šifra:103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r-HR" sz="1100" b="0" i="0" u="none" strike="noStrike" cap="none" normalizeH="0" baseline="0" dirty="0" smtClean="0">
              <a:ln>
                <a:noFill/>
              </a:ln>
              <a:solidFill>
                <a:srgbClr val="993300"/>
              </a:solidFill>
              <a:effectLst/>
              <a:latin typeface="Georgia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r-HR" sz="900" b="0" i="0" u="none" strike="noStrike" cap="none" normalizeH="0" baseline="0" dirty="0" smtClean="0">
              <a:ln>
                <a:noFill/>
              </a:ln>
              <a:solidFill>
                <a:srgbClr val="993300"/>
              </a:solidFill>
              <a:effectLst/>
              <a:latin typeface="Georgia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Latn-C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2" name="Text Box 8"/>
          <p:cNvSpPr txBox="1">
            <a:spLocks noChangeArrowheads="1"/>
          </p:cNvSpPr>
          <p:nvPr/>
        </p:nvSpPr>
        <p:spPr bwMode="auto">
          <a:xfrm rot="1503747">
            <a:off x="7704138" y="5229225"/>
            <a:ext cx="1439862" cy="647700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Latn-C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3" name="Text Box 9"/>
          <p:cNvSpPr txBox="1">
            <a:spLocks noChangeArrowheads="1"/>
          </p:cNvSpPr>
          <p:nvPr/>
        </p:nvSpPr>
        <p:spPr bwMode="auto">
          <a:xfrm rot="1503747">
            <a:off x="6948488" y="5084763"/>
            <a:ext cx="1439862" cy="647700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Latn-C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4" name="Text Box 10"/>
          <p:cNvSpPr txBox="1">
            <a:spLocks noChangeArrowheads="1"/>
          </p:cNvSpPr>
          <p:nvPr/>
        </p:nvSpPr>
        <p:spPr bwMode="auto">
          <a:xfrm rot="-1061829">
            <a:off x="6659563" y="5300663"/>
            <a:ext cx="958850" cy="669925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sz="2400" b="0" i="0" u="none" strike="noStrike" cap="none" normalizeH="0" baseline="0" smtClean="0">
                <a:ln>
                  <a:noFill/>
                </a:ln>
                <a:solidFill>
                  <a:srgbClr val="401510"/>
                </a:solidFill>
                <a:effectLst/>
                <a:latin typeface="Georgia" pitchFamily="18" charset="0"/>
                <a:cs typeface="Arial" pitchFamily="34" charset="0"/>
              </a:rPr>
              <a:t>25,00</a:t>
            </a:r>
            <a:endParaRPr kumimoji="0" lang="sr-Latn-C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5" name="Line 11"/>
          <p:cNvSpPr>
            <a:spLocks noChangeShapeType="1"/>
          </p:cNvSpPr>
          <p:nvPr/>
        </p:nvSpPr>
        <p:spPr bwMode="auto">
          <a:xfrm flipH="1">
            <a:off x="6877050" y="5157788"/>
            <a:ext cx="504825" cy="865187"/>
          </a:xfrm>
          <a:prstGeom prst="lin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1036" name="Line 12"/>
          <p:cNvSpPr>
            <a:spLocks noChangeShapeType="1"/>
          </p:cNvSpPr>
          <p:nvPr/>
        </p:nvSpPr>
        <p:spPr bwMode="auto">
          <a:xfrm>
            <a:off x="6572264" y="5429264"/>
            <a:ext cx="1068387" cy="360362"/>
          </a:xfrm>
          <a:prstGeom prst="lin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1037" name="Text Box 13"/>
          <p:cNvSpPr txBox="1">
            <a:spLocks noChangeArrowheads="1"/>
          </p:cNvSpPr>
          <p:nvPr/>
        </p:nvSpPr>
        <p:spPr bwMode="auto">
          <a:xfrm rot="1503747">
            <a:off x="7380288" y="4941888"/>
            <a:ext cx="1439862" cy="647700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Latn-C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8" name="Text Box 14"/>
          <p:cNvSpPr txBox="1">
            <a:spLocks noChangeArrowheads="1"/>
          </p:cNvSpPr>
          <p:nvPr/>
        </p:nvSpPr>
        <p:spPr bwMode="auto">
          <a:xfrm rot="1466604">
            <a:off x="7739470" y="5168997"/>
            <a:ext cx="958850" cy="669925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sz="2400" b="0" i="0" u="none" strike="noStrike" cap="none" normalizeH="0" baseline="0" dirty="0" smtClean="0">
                <a:ln>
                  <a:noFill/>
                </a:ln>
                <a:solidFill>
                  <a:srgbClr val="401510"/>
                </a:solidFill>
                <a:effectLst/>
                <a:latin typeface="Georgia" pitchFamily="18" charset="0"/>
                <a:cs typeface="Arial" pitchFamily="34" charset="0"/>
              </a:rPr>
              <a:t>20,00</a:t>
            </a:r>
            <a:endParaRPr kumimoji="0" lang="sr-Latn-C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9" name="Text Box 15"/>
          <p:cNvSpPr txBox="1">
            <a:spLocks noChangeArrowheads="1"/>
          </p:cNvSpPr>
          <p:nvPr/>
        </p:nvSpPr>
        <p:spPr bwMode="auto">
          <a:xfrm rot="1286194">
            <a:off x="3721854" y="4545608"/>
            <a:ext cx="1150937" cy="647700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sz="2400" b="0" i="0" u="none" strike="noStrike" cap="none" normalizeH="0" baseline="0" dirty="0" smtClean="0">
                <a:ln>
                  <a:noFill/>
                </a:ln>
                <a:solidFill>
                  <a:srgbClr val="401510"/>
                </a:solidFill>
                <a:effectLst/>
                <a:latin typeface="Georgia" pitchFamily="18" charset="0"/>
                <a:cs typeface="Arial" pitchFamily="34" charset="0"/>
              </a:rPr>
              <a:t>15,00</a:t>
            </a:r>
            <a:endParaRPr kumimoji="0" lang="sr-Latn-C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40" name="Line 16"/>
          <p:cNvSpPr>
            <a:spLocks noChangeShapeType="1"/>
          </p:cNvSpPr>
          <p:nvPr/>
        </p:nvSpPr>
        <p:spPr bwMode="auto">
          <a:xfrm flipH="1">
            <a:off x="3786182" y="4500570"/>
            <a:ext cx="785818" cy="579435"/>
          </a:xfrm>
          <a:prstGeom prst="lin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1041" name="Line 17"/>
          <p:cNvSpPr>
            <a:spLocks noChangeShapeType="1"/>
          </p:cNvSpPr>
          <p:nvPr/>
        </p:nvSpPr>
        <p:spPr bwMode="auto">
          <a:xfrm>
            <a:off x="4000496" y="4357694"/>
            <a:ext cx="357190" cy="785818"/>
          </a:xfrm>
          <a:prstGeom prst="lin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1042" name="Text Box 18"/>
          <p:cNvSpPr txBox="1">
            <a:spLocks noChangeArrowheads="1"/>
          </p:cNvSpPr>
          <p:nvPr/>
        </p:nvSpPr>
        <p:spPr bwMode="auto">
          <a:xfrm rot="1008829">
            <a:off x="4869970" y="4933719"/>
            <a:ext cx="1150938" cy="647700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sz="2400" b="0" i="0" u="none" strike="noStrike" cap="none" normalizeH="0" baseline="0" dirty="0" smtClean="0">
                <a:ln>
                  <a:noFill/>
                </a:ln>
                <a:solidFill>
                  <a:srgbClr val="401510"/>
                </a:solidFill>
                <a:effectLst/>
                <a:latin typeface="Georgia" pitchFamily="18" charset="0"/>
                <a:cs typeface="Arial" pitchFamily="34" charset="0"/>
              </a:rPr>
              <a:t>12,00</a:t>
            </a:r>
            <a:endParaRPr kumimoji="0" lang="sr-Latn-C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43" name="Text Box 19"/>
          <p:cNvSpPr txBox="1">
            <a:spLocks noChangeArrowheads="1"/>
          </p:cNvSpPr>
          <p:nvPr/>
        </p:nvSpPr>
        <p:spPr bwMode="auto">
          <a:xfrm rot="1512705">
            <a:off x="1331376" y="4621391"/>
            <a:ext cx="1079500" cy="790575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sz="2400" b="0" i="0" u="none" strike="noStrike" cap="none" normalizeH="0" baseline="0" smtClean="0">
                <a:ln>
                  <a:noFill/>
                </a:ln>
                <a:solidFill>
                  <a:srgbClr val="401510"/>
                </a:solidFill>
                <a:effectLst/>
                <a:latin typeface="Georgia" pitchFamily="18" charset="0"/>
                <a:cs typeface="Arial" pitchFamily="34" charset="0"/>
              </a:rPr>
              <a:t>70,00</a:t>
            </a:r>
            <a:endParaRPr kumimoji="0" lang="sr-Latn-C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44" name="Line 20"/>
          <p:cNvSpPr>
            <a:spLocks noChangeShapeType="1"/>
          </p:cNvSpPr>
          <p:nvPr/>
        </p:nvSpPr>
        <p:spPr bwMode="auto">
          <a:xfrm flipH="1">
            <a:off x="1500166" y="4572008"/>
            <a:ext cx="809609" cy="514341"/>
          </a:xfrm>
          <a:prstGeom prst="lin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1045" name="Line 21"/>
          <p:cNvSpPr>
            <a:spLocks noChangeShapeType="1"/>
          </p:cNvSpPr>
          <p:nvPr/>
        </p:nvSpPr>
        <p:spPr bwMode="auto">
          <a:xfrm>
            <a:off x="1571604" y="4357694"/>
            <a:ext cx="428628" cy="928694"/>
          </a:xfrm>
          <a:prstGeom prst="lin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1046" name="Text Box 22"/>
          <p:cNvSpPr txBox="1">
            <a:spLocks noChangeArrowheads="1"/>
          </p:cNvSpPr>
          <p:nvPr/>
        </p:nvSpPr>
        <p:spPr bwMode="auto">
          <a:xfrm rot="20471499">
            <a:off x="384342" y="4867794"/>
            <a:ext cx="1079500" cy="790575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hr-HR" sz="2400" dirty="0" smtClean="0">
                <a:solidFill>
                  <a:srgbClr val="401510"/>
                </a:solidFill>
                <a:latin typeface="Georgia" pitchFamily="18" charset="0"/>
                <a:cs typeface="Arial" pitchFamily="34" charset="0"/>
              </a:rPr>
              <a:t>56</a:t>
            </a:r>
            <a:r>
              <a:rPr kumimoji="0" lang="hr-HR" sz="2400" b="0" i="0" u="none" strike="noStrike" cap="none" normalizeH="0" baseline="0" dirty="0" smtClean="0">
                <a:ln>
                  <a:noFill/>
                </a:ln>
                <a:solidFill>
                  <a:srgbClr val="401510"/>
                </a:solidFill>
                <a:effectLst/>
                <a:latin typeface="Georgia" pitchFamily="18" charset="0"/>
                <a:cs typeface="Arial" pitchFamily="34" charset="0"/>
              </a:rPr>
              <a:t>,00</a:t>
            </a:r>
            <a:endParaRPr kumimoji="0" lang="sr-Latn-C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47" name="Text Box 23"/>
          <p:cNvSpPr txBox="1">
            <a:spLocks noChangeArrowheads="1"/>
          </p:cNvSpPr>
          <p:nvPr/>
        </p:nvSpPr>
        <p:spPr bwMode="auto">
          <a:xfrm>
            <a:off x="2928926" y="428604"/>
            <a:ext cx="3143272" cy="2336802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sz="1800" b="0" i="0" u="none" strike="noStrike" cap="none" normalizeH="0" baseline="0" dirty="0" smtClean="0">
                <a:ln>
                  <a:noFill/>
                </a:ln>
                <a:solidFill>
                  <a:srgbClr val="993300"/>
                </a:solidFill>
                <a:effectLst/>
                <a:latin typeface="Georgia" pitchFamily="18" charset="0"/>
                <a:cs typeface="Arial" pitchFamily="34" charset="0"/>
              </a:rPr>
              <a:t>Sajamski popust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sz="4800" b="0" i="0" u="none" strike="noStrike" cap="none" normalizeH="0" baseline="0" dirty="0" smtClean="0">
                <a:ln>
                  <a:noFill/>
                </a:ln>
                <a:solidFill>
                  <a:srgbClr val="993300"/>
                </a:solidFill>
                <a:effectLst/>
                <a:latin typeface="Georgia" pitchFamily="18" charset="0"/>
                <a:cs typeface="Arial" pitchFamily="34" charset="0"/>
              </a:rPr>
              <a:t>20%</a:t>
            </a:r>
            <a:endParaRPr kumimoji="0" lang="sr-Latn-C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hr-HR" sz="2000" dirty="0" smtClean="0">
                <a:latin typeface="Book Antiqua" pitchFamily="18" charset="0"/>
              </a:rPr>
              <a:t>Iva Vojnovića 12a, </a:t>
            </a:r>
          </a:p>
          <a:p>
            <a:pPr>
              <a:buNone/>
            </a:pPr>
            <a:r>
              <a:rPr lang="hr-HR" sz="2000" dirty="0" smtClean="0">
                <a:latin typeface="Book Antiqua" pitchFamily="18" charset="0"/>
              </a:rPr>
              <a:t>20000 Dubrovnik, </a:t>
            </a:r>
          </a:p>
          <a:p>
            <a:pPr>
              <a:buNone/>
            </a:pPr>
            <a:r>
              <a:rPr lang="hr-HR" sz="2000" dirty="0" smtClean="0">
                <a:latin typeface="Book Antiqua" pitchFamily="18" charset="0"/>
              </a:rPr>
              <a:t>telefon/</a:t>
            </a:r>
            <a:r>
              <a:rPr lang="hr-HR" sz="2000" dirty="0" err="1" smtClean="0">
                <a:latin typeface="Book Antiqua" pitchFamily="18" charset="0"/>
              </a:rPr>
              <a:t>fax</a:t>
            </a:r>
            <a:r>
              <a:rPr lang="hr-HR" sz="2000" dirty="0" smtClean="0">
                <a:latin typeface="Book Antiqua" pitchFamily="18" charset="0"/>
              </a:rPr>
              <a:t>: 385 (0) 20 331 620</a:t>
            </a:r>
          </a:p>
          <a:p>
            <a:pPr>
              <a:buNone/>
            </a:pPr>
            <a:r>
              <a:rPr lang="hr-HR" sz="2000" dirty="0" smtClean="0">
                <a:latin typeface="Book Antiqua" pitchFamily="18" charset="0"/>
              </a:rPr>
              <a:t>E-pošta: </a:t>
            </a:r>
            <a:r>
              <a:rPr lang="hr-HR" sz="2000" dirty="0" smtClean="0">
                <a:latin typeface="Book Antiqua" pitchFamily="18" charset="0"/>
                <a:hlinkClick r:id="rId2"/>
              </a:rPr>
              <a:t>cokolatini2018@</a:t>
            </a:r>
            <a:r>
              <a:rPr lang="hr-HR" sz="2000" dirty="0" err="1" smtClean="0">
                <a:latin typeface="Book Antiqua" pitchFamily="18" charset="0"/>
                <a:hlinkClick r:id="rId2"/>
              </a:rPr>
              <a:t>gmail.com</a:t>
            </a:r>
            <a:endParaRPr lang="hr-HR" sz="2000" dirty="0" smtClean="0">
              <a:latin typeface="Book Antiqua" pitchFamily="18" charset="0"/>
            </a:endParaRPr>
          </a:p>
          <a:p>
            <a:pPr>
              <a:buNone/>
            </a:pPr>
            <a:r>
              <a:rPr lang="hr-HR" sz="2000" dirty="0" err="1" smtClean="0">
                <a:latin typeface="Book Antiqua" pitchFamily="18" charset="0"/>
              </a:rPr>
              <a:t>Instagram</a:t>
            </a:r>
            <a:r>
              <a:rPr lang="hr-HR" sz="2000" dirty="0" smtClean="0">
                <a:latin typeface="Book Antiqua" pitchFamily="18" charset="0"/>
              </a:rPr>
              <a:t>: cokolatini2018</a:t>
            </a:r>
          </a:p>
          <a:p>
            <a:pPr>
              <a:buNone/>
            </a:pPr>
            <a:r>
              <a:rPr lang="hr-HR" sz="2000" dirty="0" err="1" smtClean="0">
                <a:latin typeface="Book Antiqua" pitchFamily="18" charset="0"/>
              </a:rPr>
              <a:t>Facebook</a:t>
            </a:r>
            <a:r>
              <a:rPr lang="hr-HR" sz="2000" dirty="0" smtClean="0">
                <a:latin typeface="Book Antiqua" pitchFamily="18" charset="0"/>
              </a:rPr>
              <a:t>: </a:t>
            </a:r>
            <a:r>
              <a:rPr lang="hr-HR" sz="2000" dirty="0" err="1" smtClean="0">
                <a:latin typeface="Book Antiqua" pitchFamily="18" charset="0"/>
              </a:rPr>
              <a:t>cokolatini</a:t>
            </a:r>
            <a:r>
              <a:rPr lang="hr-HR" sz="2000" dirty="0" smtClean="0">
                <a:latin typeface="Book Antiqua" pitchFamily="18" charset="0"/>
              </a:rPr>
              <a:t> </a:t>
            </a:r>
            <a:r>
              <a:rPr lang="hr-HR" sz="2000" smtClean="0">
                <a:latin typeface="Book Antiqua" pitchFamily="18" charset="0"/>
              </a:rPr>
              <a:t>trecia </a:t>
            </a:r>
            <a:endParaRPr lang="hr-HR" sz="2000" dirty="0" smtClean="0">
              <a:latin typeface="Book Antiqua" pitchFamily="18" charset="0"/>
            </a:endParaRPr>
          </a:p>
          <a:p>
            <a:pPr>
              <a:buNone/>
            </a:pPr>
            <a:r>
              <a:rPr lang="hr-HR" sz="2000" dirty="0" err="1" smtClean="0">
                <a:latin typeface="Book Antiqua" pitchFamily="18" charset="0"/>
              </a:rPr>
              <a:t>Wix</a:t>
            </a:r>
            <a:r>
              <a:rPr lang="hr-HR" sz="2000" dirty="0" smtClean="0">
                <a:latin typeface="Book Antiqua" pitchFamily="18" charset="0"/>
              </a:rPr>
              <a:t>: </a:t>
            </a:r>
            <a:r>
              <a:rPr lang="hr-HR" sz="2000" dirty="0" smtClean="0">
                <a:hlinkClick r:id="rId3"/>
              </a:rPr>
              <a:t>https://cokolatini2018.wixsite.com/mysite</a:t>
            </a:r>
            <a:endParaRPr lang="hr-HR" sz="2000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386</TotalTime>
  <Words>184</Words>
  <Application>Microsoft Office PowerPoint</Application>
  <PresentationFormat>Prikaz na zaslonu (4:3)</PresentationFormat>
  <Paragraphs>56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slajdova</vt:lpstr>
      </vt:variant>
      <vt:variant>
        <vt:i4>10</vt:i4>
      </vt:variant>
    </vt:vector>
  </HeadingPairs>
  <TitlesOfParts>
    <vt:vector size="11" baseType="lpstr">
      <vt:lpstr>Office tema</vt:lpstr>
      <vt:lpstr>vježbenička tvrtka Ekonomske i trgovačke škole, Dubrovnik</vt:lpstr>
      <vt:lpstr>O nama</vt:lpstr>
      <vt:lpstr>                      Vizija</vt:lpstr>
      <vt:lpstr>Misija</vt:lpstr>
      <vt:lpstr>3 razloga zbog kojih je dobro jesti čokoladu</vt:lpstr>
      <vt:lpstr>Asortiman:</vt:lpstr>
      <vt:lpstr>PowerPointova prezentacija</vt:lpstr>
      <vt:lpstr>PowerPointova prezentacija</vt:lpstr>
      <vt:lpstr>PowerPointova prezentacija</vt:lpstr>
      <vt:lpstr>PowerPointova prezentacija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ETŠ-DU_02</dc:creator>
  <cp:lastModifiedBy>WSNDNE112</cp:lastModifiedBy>
  <cp:revision>34</cp:revision>
  <dcterms:created xsi:type="dcterms:W3CDTF">2019-03-12T09:51:51Z</dcterms:created>
  <dcterms:modified xsi:type="dcterms:W3CDTF">2019-05-02T07:49:21Z</dcterms:modified>
</cp:coreProperties>
</file>