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1"/>
  </p:notes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  <p:sldId id="264" r:id="rId9"/>
    <p:sldId id="263" r:id="rId10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94660"/>
  </p:normalViewPr>
  <p:slideViewPr>
    <p:cSldViewPr>
      <p:cViewPr varScale="1">
        <p:scale>
          <a:sx n="87" d="100"/>
          <a:sy n="87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AE7603-635F-481B-A440-7E5789B11063}" type="datetimeFigureOut">
              <a:rPr lang="sr-Latn-CS" smtClean="0"/>
              <a:pPr/>
              <a:t>7.3.2023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AD2845-5D75-4662-B9F5-9803389E3B0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27962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D2845-5D75-4662-B9F5-9803389E3B0F}" type="slidenum">
              <a:rPr lang="hr-HR" smtClean="0"/>
              <a:pPr/>
              <a:t>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53271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utnik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Pravokutnik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ravokutnik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slov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9" name="Podnaslov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r-HR" smtClean="0"/>
              <a:t>Kliknite da biste uredili stil podnaslova matrice</a:t>
            </a:r>
            <a:endParaRPr kumimoji="0" lang="en-US"/>
          </a:p>
        </p:txBody>
      </p:sp>
      <p:sp>
        <p:nvSpPr>
          <p:cNvPr id="28" name="Rezervirano mjesto datuma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21EE7630-27BC-4281-A250-BA6E235BFB8F}" type="datetimeFigureOut">
              <a:rPr lang="sr-Latn-CS" smtClean="0"/>
              <a:pPr/>
              <a:t>7.3.2023</a:t>
            </a:fld>
            <a:endParaRPr lang="hr-HR"/>
          </a:p>
        </p:txBody>
      </p:sp>
      <p:sp>
        <p:nvSpPr>
          <p:cNvPr id="17" name="Rezervirano mjesto podnožja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hr-HR"/>
          </a:p>
        </p:txBody>
      </p:sp>
      <p:sp>
        <p:nvSpPr>
          <p:cNvPr id="29" name="Rezervirano mjesto broja slajda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EB0A8B7-D5C4-414A-81FE-90519EEB530D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E7630-27BC-4281-A250-BA6E235BFB8F}" type="datetimeFigureOut">
              <a:rPr lang="sr-Latn-CS" smtClean="0"/>
              <a:pPr/>
              <a:t>7.3.2023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0A8B7-D5C4-414A-81FE-90519EEB530D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Okomiti naslov i teks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21EE7630-27BC-4281-A250-BA6E235BFB8F}" type="datetimeFigureOut">
              <a:rPr lang="sr-Latn-CS" smtClean="0"/>
              <a:pPr/>
              <a:t>7.3.2023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7" name="Pravokutnik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Pravokutnik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ravokutnik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EEB0A8B7-D5C4-414A-81FE-90519EEB530D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E7630-27BC-4281-A250-BA6E235BFB8F}" type="datetimeFigureOut">
              <a:rPr lang="sr-Latn-CS" smtClean="0"/>
              <a:pPr/>
              <a:t>7.3.2023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EB0A8B7-D5C4-414A-81FE-90519EEB530D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8" name="Rezervirano mjesto sadržaja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aglavlje odjeljk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r-HR" smtClean="0"/>
              <a:t>Kliknite da biste uredili stilove teksta matrice</a:t>
            </a:r>
          </a:p>
        </p:txBody>
      </p:sp>
      <p:sp>
        <p:nvSpPr>
          <p:cNvPr id="7" name="Pravokutnik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Pravokutnik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ravokutnik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12" name="Rezervirano mjesto datuma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E7630-27BC-4281-A250-BA6E235BFB8F}" type="datetimeFigureOut">
              <a:rPr lang="sr-Latn-CS" smtClean="0"/>
              <a:pPr/>
              <a:t>7.3.2023</a:t>
            </a:fld>
            <a:endParaRPr lang="hr-HR"/>
          </a:p>
        </p:txBody>
      </p:sp>
      <p:sp>
        <p:nvSpPr>
          <p:cNvPr id="13" name="Rezervirano mjesto broja slajda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EEB0A8B7-D5C4-414A-81FE-90519EEB530D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4" name="Rezervirano mjesto podnožja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r-H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9" name="Rezervirano mjesto sadržaja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11" name="Rezervirano mjesto sadržaja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8" name="Rezervirano mjesto datuma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1EE7630-27BC-4281-A250-BA6E235BFB8F}" type="datetimeFigureOut">
              <a:rPr lang="sr-Latn-CS" smtClean="0"/>
              <a:pPr/>
              <a:t>7.3.2023</a:t>
            </a:fld>
            <a:endParaRPr lang="hr-HR"/>
          </a:p>
        </p:txBody>
      </p:sp>
      <p:sp>
        <p:nvSpPr>
          <p:cNvPr id="10" name="Rezervirano mjesto broja slajda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EB0A8B7-D5C4-414A-81FE-90519EEB530D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2" name="Rezervirano mjesto podnožja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hr-HR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11" name="Rezervirano mjesto sadržaja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13" name="Rezervirano mjesto sadržaja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10" name="Rezervirano mjesto datuma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1EE7630-27BC-4281-A250-BA6E235BFB8F}" type="datetimeFigureOut">
              <a:rPr lang="sr-Latn-CS" smtClean="0"/>
              <a:pPr/>
              <a:t>7.3.2023</a:t>
            </a:fld>
            <a:endParaRPr lang="hr-HR"/>
          </a:p>
        </p:txBody>
      </p:sp>
      <p:sp>
        <p:nvSpPr>
          <p:cNvPr id="12" name="Rezervirano mjesto broja slajda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EB0A8B7-D5C4-414A-81FE-90519EEB530D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4" name="Rezervirano mjesto podnožja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hr-HR"/>
          </a:p>
        </p:txBody>
      </p:sp>
      <p:sp>
        <p:nvSpPr>
          <p:cNvPr id="16" name="Rezervirano mjesto teksta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hr-HR" smtClean="0"/>
              <a:t>Kliknite da biste uredili stilove teksta matrice</a:t>
            </a:r>
          </a:p>
        </p:txBody>
      </p:sp>
      <p:sp>
        <p:nvSpPr>
          <p:cNvPr id="15" name="Rezervirano mjesto teksta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hr-HR" smtClean="0"/>
              <a:t>Kliknite da biste uredili stilove teksta matrice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E7630-27BC-4281-A250-BA6E235BFB8F}" type="datetimeFigureOut">
              <a:rPr lang="sr-Latn-CS" smtClean="0"/>
              <a:pPr/>
              <a:t>7.3.2023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EB0A8B7-D5C4-414A-81FE-90519EEB530D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E7630-27BC-4281-A250-BA6E235BFB8F}" type="datetimeFigureOut">
              <a:rPr lang="sr-Latn-CS" smtClean="0"/>
              <a:pPr/>
              <a:t>7.3.2023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EB0A8B7-D5C4-414A-81FE-90519EEB530D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E7630-27BC-4281-A250-BA6E235BFB8F}" type="datetimeFigureOut">
              <a:rPr lang="sr-Latn-CS" smtClean="0"/>
              <a:pPr/>
              <a:t>7.3.2023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EB0A8B7-D5C4-414A-81FE-90519EEB530D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hr-HR" smtClean="0"/>
              <a:t>Kliknite da biste uredili stilove teksta matrice</a:t>
            </a:r>
          </a:p>
        </p:txBody>
      </p:sp>
      <p:sp>
        <p:nvSpPr>
          <p:cNvPr id="9" name="Rezervirano mjesto sadržaja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Slika s opisom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hr-HR" smtClean="0"/>
              <a:t>Kliknite da biste uredili stilove teksta matrice</a:t>
            </a:r>
          </a:p>
        </p:txBody>
      </p:sp>
      <p:sp>
        <p:nvSpPr>
          <p:cNvPr id="8" name="Pravokutnik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ravokutnik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Pravokutnik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11" name="Pravokutnik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zervirano mjesto datuma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21EE7630-27BC-4281-A250-BA6E235BFB8F}" type="datetimeFigureOut">
              <a:rPr lang="sr-Latn-CS" smtClean="0"/>
              <a:pPr/>
              <a:t>7.3.2023</a:t>
            </a:fld>
            <a:endParaRPr lang="hr-HR"/>
          </a:p>
        </p:txBody>
      </p:sp>
      <p:sp>
        <p:nvSpPr>
          <p:cNvPr id="13" name="Rezervirano mjesto broja slajda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EEB0A8B7-D5C4-414A-81FE-90519EEB530D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4" name="Rezervirano mjesto podnožja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hr-HR" smtClean="0"/>
              <a:t>Pritisnite ikonu za dodavanje slike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zervirano mjesto naslova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13" name="Rezervirano mjesto teksta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r-HR" smtClean="0"/>
              <a:t>Kliknite da biste uredili stilove teksta matrice</a:t>
            </a:r>
          </a:p>
          <a:p>
            <a:pPr lvl="1" eaLnBrk="1" latinLnBrk="0" hangingPunct="1"/>
            <a:r>
              <a:rPr kumimoji="0" lang="hr-HR" smtClean="0"/>
              <a:t>Druga razina</a:t>
            </a:r>
          </a:p>
          <a:p>
            <a:pPr lvl="2" eaLnBrk="1" latinLnBrk="0" hangingPunct="1"/>
            <a:r>
              <a:rPr kumimoji="0" lang="hr-HR" smtClean="0"/>
              <a:t>Treća razina</a:t>
            </a:r>
          </a:p>
          <a:p>
            <a:pPr lvl="3" eaLnBrk="1" latinLnBrk="0" hangingPunct="1"/>
            <a:r>
              <a:rPr kumimoji="0" lang="hr-HR" smtClean="0"/>
              <a:t>Četvrta razina</a:t>
            </a:r>
          </a:p>
          <a:p>
            <a:pPr lvl="4" eaLnBrk="1" latinLnBrk="0" hangingPunct="1"/>
            <a:r>
              <a:rPr kumimoji="0" lang="hr-HR" smtClean="0"/>
              <a:t>Peta razina</a:t>
            </a:r>
            <a:endParaRPr kumimoji="0" lang="en-US"/>
          </a:p>
        </p:txBody>
      </p:sp>
      <p:sp>
        <p:nvSpPr>
          <p:cNvPr id="14" name="Rezervirano mjesto datuma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1EE7630-27BC-4281-A250-BA6E235BFB8F}" type="datetimeFigureOut">
              <a:rPr lang="sr-Latn-CS" smtClean="0"/>
              <a:pPr/>
              <a:t>7.3.2023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hr-HR"/>
          </a:p>
        </p:txBody>
      </p:sp>
      <p:sp>
        <p:nvSpPr>
          <p:cNvPr id="7" name="Pravokutnik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Pravokutnik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ravokutnik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Rezervirano mjesto broja slajda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EB0A8B7-D5C4-414A-81FE-90519EEB530D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med">
    <p:wipe dir="d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2" cstate="print">
            <a:grayscl/>
          </a:blip>
          <a:srcRect/>
          <a:stretch>
            <a:fillRect/>
          </a:stretch>
        </p:blipFill>
        <p:spPr bwMode="auto">
          <a:xfrm>
            <a:off x="0" y="0"/>
            <a:ext cx="2317573" cy="6072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2428860" y="0"/>
            <a:ext cx="4000528" cy="601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grayscl/>
          </a:blip>
          <a:srcRect/>
          <a:stretch>
            <a:fillRect/>
          </a:stretch>
        </p:blipFill>
        <p:spPr bwMode="auto">
          <a:xfrm>
            <a:off x="6529387" y="0"/>
            <a:ext cx="2614613" cy="6033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Pravokutnik 5"/>
          <p:cNvSpPr/>
          <p:nvPr/>
        </p:nvSpPr>
        <p:spPr>
          <a:xfrm>
            <a:off x="2643174" y="6027003"/>
            <a:ext cx="650082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hr-HR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ell MT" pitchFamily="18" charset="0"/>
              </a:rPr>
              <a:t>VT PALETUN d.o.o.</a:t>
            </a:r>
            <a:endParaRPr lang="hr-HR" sz="4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ell MT" pitchFamily="18" charset="0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5810782"/>
            <a:ext cx="9144000" cy="104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</p:pic>
      <p:sp>
        <p:nvSpPr>
          <p:cNvPr id="3" name="Rezervirano mjesto sadržaja 2"/>
          <p:cNvSpPr>
            <a:spLocks noGrp="1"/>
          </p:cNvSpPr>
          <p:nvPr>
            <p:ph sz="quarter" idx="1"/>
          </p:nvPr>
        </p:nvSpPr>
        <p:spPr>
          <a:xfrm>
            <a:off x="571472" y="1857364"/>
            <a:ext cx="8153400" cy="3714776"/>
          </a:xfrm>
        </p:spPr>
        <p:txBody>
          <a:bodyPr>
            <a:normAutofit fontScale="92500" lnSpcReduction="20000"/>
          </a:bodyPr>
          <a:lstStyle/>
          <a:p>
            <a:r>
              <a:rPr lang="hr-HR" dirty="0" smtClean="0">
                <a:solidFill>
                  <a:schemeClr val="tx1">
                    <a:lumMod val="75000"/>
                  </a:schemeClr>
                </a:solidFill>
              </a:rPr>
              <a:t>PREDMET POSLOVANJA</a:t>
            </a:r>
            <a:r>
              <a:rPr lang="hr-HR" dirty="0" smtClean="0"/>
              <a:t>: VT za trgovinu poslovnom odjećom</a:t>
            </a:r>
          </a:p>
          <a:p>
            <a:endParaRPr lang="hr-HR" dirty="0" smtClean="0"/>
          </a:p>
          <a:p>
            <a:r>
              <a:rPr lang="hr-HR" dirty="0" smtClean="0">
                <a:solidFill>
                  <a:schemeClr val="tx1">
                    <a:lumMod val="75000"/>
                  </a:schemeClr>
                </a:solidFill>
              </a:rPr>
              <a:t>ADRESA</a:t>
            </a:r>
            <a:r>
              <a:rPr lang="hr-HR" dirty="0" smtClean="0"/>
              <a:t>: Ekonomska i trgovačka škola Dubrovnik, Iva Vojnovića 14, 20000 Dubrovnik</a:t>
            </a:r>
          </a:p>
          <a:p>
            <a:endParaRPr lang="hr-HR" dirty="0" smtClean="0"/>
          </a:p>
          <a:p>
            <a:r>
              <a:rPr lang="hr-HR" dirty="0" smtClean="0">
                <a:solidFill>
                  <a:schemeClr val="tx1">
                    <a:lumMod val="75000"/>
                  </a:schemeClr>
                </a:solidFill>
              </a:rPr>
              <a:t>OSNOVANA</a:t>
            </a:r>
            <a:r>
              <a:rPr lang="hr-HR" dirty="0" smtClean="0"/>
              <a:t>: u rujnu 2013.</a:t>
            </a:r>
          </a:p>
          <a:p>
            <a:endParaRPr lang="hr-HR" dirty="0" smtClean="0"/>
          </a:p>
          <a:p>
            <a:r>
              <a:rPr lang="hr-HR" dirty="0" smtClean="0">
                <a:solidFill>
                  <a:schemeClr val="tx1">
                    <a:lumMod val="75000"/>
                  </a:schemeClr>
                </a:solidFill>
              </a:rPr>
              <a:t>BROJ ZAPOSLENIH</a:t>
            </a:r>
            <a:r>
              <a:rPr lang="hr-HR" dirty="0" smtClean="0"/>
              <a:t>: 12</a:t>
            </a:r>
          </a:p>
        </p:txBody>
      </p:sp>
      <p:sp>
        <p:nvSpPr>
          <p:cNvPr id="9" name="TekstniOkvir 8"/>
          <p:cNvSpPr txBox="1"/>
          <p:nvPr/>
        </p:nvSpPr>
        <p:spPr>
          <a:xfrm>
            <a:off x="571472" y="428604"/>
            <a:ext cx="80724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dirty="0" smtClean="0">
                <a:solidFill>
                  <a:srgbClr val="FF0000"/>
                </a:solidFill>
              </a:rPr>
              <a:t>OPĆI PODACI O TVRTKI</a:t>
            </a:r>
            <a:endParaRPr lang="hr-HR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/>
          <p:nvPr/>
        </p:nvPicPr>
        <p:blipFill>
          <a:blip r:embed="rId2" cstate="print">
            <a:lum brigh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124" y="1571612"/>
            <a:ext cx="4714876" cy="5143512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200" dirty="0" smtClean="0">
                <a:solidFill>
                  <a:srgbClr val="FF0000"/>
                </a:solidFill>
              </a:rPr>
              <a:t>SVRHA I CILJ VT</a:t>
            </a:r>
            <a:endParaRPr lang="hr-HR" sz="3200" dirty="0">
              <a:solidFill>
                <a:srgbClr val="FF0000"/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sz="quarter" idx="1"/>
          </p:nvPr>
        </p:nvSpPr>
        <p:spPr>
          <a:xfrm>
            <a:off x="571472" y="2143116"/>
            <a:ext cx="8153400" cy="2928958"/>
          </a:xfrm>
        </p:spPr>
        <p:txBody>
          <a:bodyPr>
            <a:normAutofit/>
          </a:bodyPr>
          <a:lstStyle/>
          <a:p>
            <a:r>
              <a:rPr lang="hr-HR" sz="24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hr-HR" sz="2800" dirty="0" smtClean="0">
                <a:solidFill>
                  <a:schemeClr val="tx1">
                    <a:lumMod val="50000"/>
                  </a:schemeClr>
                </a:solidFill>
              </a:rPr>
              <a:t>SVRHA</a:t>
            </a:r>
            <a:r>
              <a:rPr lang="hr-HR" sz="2800" dirty="0" smtClean="0">
                <a:solidFill>
                  <a:schemeClr val="bg2">
                    <a:lumMod val="50000"/>
                  </a:schemeClr>
                </a:solidFill>
              </a:rPr>
              <a:t>: razvoj sposobnosti i učenje naših zaposlenika dodatnim znanjima kao što su rad </a:t>
            </a:r>
            <a:r>
              <a:rPr lang="hr-HR" sz="2800" smtClean="0">
                <a:solidFill>
                  <a:schemeClr val="bg2">
                    <a:lumMod val="50000"/>
                  </a:schemeClr>
                </a:solidFill>
              </a:rPr>
              <a:t>u tvrtki i </a:t>
            </a:r>
            <a:r>
              <a:rPr lang="hr-HR" sz="2800" dirty="0" smtClean="0">
                <a:solidFill>
                  <a:schemeClr val="bg2">
                    <a:lumMod val="50000"/>
                  </a:schemeClr>
                </a:solidFill>
              </a:rPr>
              <a:t>vođenje iste.</a:t>
            </a:r>
          </a:p>
          <a:p>
            <a:endParaRPr lang="hr-HR" sz="280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hr-HR" sz="2800" dirty="0" smtClean="0">
                <a:solidFill>
                  <a:schemeClr val="tx1">
                    <a:lumMod val="50000"/>
                  </a:schemeClr>
                </a:solidFill>
              </a:rPr>
              <a:t>CILJ</a:t>
            </a:r>
            <a:r>
              <a:rPr lang="hr-HR" sz="2800" dirty="0" smtClean="0">
                <a:solidFill>
                  <a:schemeClr val="bg2">
                    <a:lumMod val="50000"/>
                  </a:schemeClr>
                </a:solidFill>
              </a:rPr>
              <a:t>: povezivanje s drugim vježbeničkim tvrtkama u Hrvatskoj. </a:t>
            </a:r>
            <a:endParaRPr lang="hr-HR" sz="28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71472" y="428604"/>
            <a:ext cx="8183880" cy="765808"/>
          </a:xfrm>
        </p:spPr>
        <p:txBody>
          <a:bodyPr>
            <a:normAutofit/>
          </a:bodyPr>
          <a:lstStyle/>
          <a:p>
            <a:r>
              <a:rPr lang="hr-HR" sz="3200" dirty="0" smtClean="0">
                <a:solidFill>
                  <a:srgbClr val="FF0000"/>
                </a:solidFill>
              </a:rPr>
              <a:t>ORGANIZACIJSKA STRUKTURA</a:t>
            </a:r>
            <a:endParaRPr lang="hr-HR" sz="3200" dirty="0">
              <a:solidFill>
                <a:srgbClr val="FF0000"/>
              </a:solidFill>
            </a:endParaRPr>
          </a:p>
        </p:txBody>
      </p:sp>
      <p:sp>
        <p:nvSpPr>
          <p:cNvPr id="5" name="Rezervirano mjesto sadržaja 4"/>
          <p:cNvSpPr>
            <a:spLocks noGrp="1"/>
          </p:cNvSpPr>
          <p:nvPr>
            <p:ph sz="quarter" idx="1"/>
          </p:nvPr>
        </p:nvSpPr>
        <p:spPr>
          <a:xfrm>
            <a:off x="500034" y="2000240"/>
            <a:ext cx="8183880" cy="3857652"/>
          </a:xfrm>
        </p:spPr>
        <p:txBody>
          <a:bodyPr/>
          <a:lstStyle/>
          <a:p>
            <a:r>
              <a:rPr lang="hr-HR" dirty="0" smtClean="0">
                <a:latin typeface="+mj-lt"/>
              </a:rPr>
              <a:t>TOP MENADŽER – DORIS BOGDANOVIĆ</a:t>
            </a:r>
            <a:endParaRPr lang="hr-HR" dirty="0">
              <a:latin typeface="+mj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3000372"/>
            <a:ext cx="7929618" cy="2535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200" dirty="0" smtClean="0">
                <a:solidFill>
                  <a:srgbClr val="FF0000"/>
                </a:solidFill>
              </a:rPr>
              <a:t>MISIJA &amp; VIZIJA</a:t>
            </a:r>
            <a:endParaRPr lang="hr-HR" sz="3200" dirty="0">
              <a:solidFill>
                <a:srgbClr val="FF0000"/>
              </a:solidFill>
            </a:endParaRPr>
          </a:p>
        </p:txBody>
      </p:sp>
      <p:sp>
        <p:nvSpPr>
          <p:cNvPr id="5" name="Rezervirano mjesto sadržaja 4"/>
          <p:cNvSpPr>
            <a:spLocks noGrp="1"/>
          </p:cNvSpPr>
          <p:nvPr>
            <p:ph sz="quarter" idx="1"/>
          </p:nvPr>
        </p:nvSpPr>
        <p:spPr>
          <a:xfrm>
            <a:off x="571472" y="1928802"/>
            <a:ext cx="8153400" cy="4495800"/>
          </a:xfrm>
        </p:spPr>
        <p:txBody>
          <a:bodyPr/>
          <a:lstStyle/>
          <a:p>
            <a:r>
              <a:rPr lang="hr-HR" sz="2600" dirty="0" smtClean="0">
                <a:solidFill>
                  <a:schemeClr val="tx1">
                    <a:lumMod val="75000"/>
                  </a:schemeClr>
                </a:solidFill>
              </a:rPr>
              <a:t>MISIJA</a:t>
            </a:r>
            <a:r>
              <a:rPr lang="hr-HR" sz="2600" dirty="0" smtClean="0"/>
              <a:t>       Nuditi bogat asortiman  kvalitetne i moderne poslovne odjeće kako bi zadovoljili potrebe i želje </a:t>
            </a:r>
            <a:r>
              <a:rPr lang="hr-HR" sz="2600" smtClean="0"/>
              <a:t>naših potrošača, </a:t>
            </a:r>
            <a:r>
              <a:rPr lang="hr-HR" sz="2600" dirty="0" smtClean="0"/>
              <a:t>cijeneći </a:t>
            </a:r>
            <a:r>
              <a:rPr lang="hr-HR" sz="2600" smtClean="0"/>
              <a:t>svakog djelatnika i </a:t>
            </a:r>
            <a:r>
              <a:rPr lang="hr-HR" sz="2600" dirty="0" smtClean="0"/>
              <a:t>vodeći brigu o njima jer brinući o djelatniku brinemo o kupcima. </a:t>
            </a:r>
          </a:p>
          <a:p>
            <a:endParaRPr lang="hr-HR" sz="2600" dirty="0" smtClean="0"/>
          </a:p>
          <a:p>
            <a:r>
              <a:rPr lang="hr-HR" sz="2600" dirty="0" smtClean="0">
                <a:solidFill>
                  <a:schemeClr val="tx1">
                    <a:lumMod val="75000"/>
                  </a:schemeClr>
                </a:solidFill>
              </a:rPr>
              <a:t>VIZIJA</a:t>
            </a:r>
            <a:r>
              <a:rPr lang="hr-HR" sz="2600" dirty="0" smtClean="0"/>
              <a:t>       Postati vodeća vježbenička tvrtka u Hrvatskoj u segmentu poslovne odjeće ponašajući se društveno odgovorno.</a:t>
            </a:r>
          </a:p>
          <a:p>
            <a:endParaRPr lang="hr-HR" dirty="0"/>
          </a:p>
        </p:txBody>
      </p:sp>
      <p:sp>
        <p:nvSpPr>
          <p:cNvPr id="4" name="Strelica udesno 3"/>
          <p:cNvSpPr/>
          <p:nvPr/>
        </p:nvSpPr>
        <p:spPr>
          <a:xfrm>
            <a:off x="2000232" y="2143116"/>
            <a:ext cx="428628" cy="71438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Strelica udesno 5"/>
          <p:cNvSpPr/>
          <p:nvPr/>
        </p:nvSpPr>
        <p:spPr>
          <a:xfrm>
            <a:off x="1928794" y="4286256"/>
            <a:ext cx="428628" cy="71438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 descr="271511263_248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43174" y="1714488"/>
            <a:ext cx="3357586" cy="4357687"/>
          </a:xfrm>
          <a:prstGeom prst="rect">
            <a:avLst/>
          </a:prstGeom>
        </p:spPr>
      </p:pic>
      <p:pic>
        <p:nvPicPr>
          <p:cNvPr id="5" name="Slika 4" descr="image1xxl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715008" y="1714488"/>
            <a:ext cx="3143272" cy="4357718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200" dirty="0" smtClean="0">
                <a:solidFill>
                  <a:srgbClr val="FF0000"/>
                </a:solidFill>
              </a:rPr>
              <a:t>ASORTIMAN </a:t>
            </a:r>
            <a:endParaRPr lang="hr-HR" sz="3200" dirty="0">
              <a:solidFill>
                <a:srgbClr val="FF0000"/>
              </a:solidFill>
            </a:endParaRPr>
          </a:p>
        </p:txBody>
      </p:sp>
      <p:pic>
        <p:nvPicPr>
          <p:cNvPr id="4" name="Slika 3" descr="7821slide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7158" y="1643050"/>
            <a:ext cx="2571768" cy="4572032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928662" y="6357958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chemeClr val="tx1">
                    <a:lumMod val="75000"/>
                  </a:schemeClr>
                </a:solidFill>
              </a:rPr>
              <a:t>odijelo BRUNO</a:t>
            </a:r>
            <a:endParaRPr lang="hr-HR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9" name="TekstniOkvir 8"/>
          <p:cNvSpPr txBox="1"/>
          <p:nvPr/>
        </p:nvSpPr>
        <p:spPr>
          <a:xfrm>
            <a:off x="6572264" y="6357958"/>
            <a:ext cx="1785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chemeClr val="tx1">
                    <a:lumMod val="75000"/>
                  </a:schemeClr>
                </a:solidFill>
              </a:rPr>
              <a:t>odijelo VLAHO</a:t>
            </a:r>
            <a:endParaRPr lang="hr-HR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3571868" y="6357958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chemeClr val="tx1">
                    <a:lumMod val="75000"/>
                  </a:schemeClr>
                </a:solidFill>
              </a:rPr>
              <a:t> odijelo ANTONELA</a:t>
            </a:r>
            <a:endParaRPr lang="hr-HR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r>
              <a:rPr lang="hr-HR" sz="3200" dirty="0" smtClean="0">
                <a:solidFill>
                  <a:srgbClr val="FF0000"/>
                </a:solidFill>
              </a:rPr>
              <a:t>ASORTIMAN </a:t>
            </a:r>
            <a:endParaRPr lang="hr-HR" sz="3200" dirty="0">
              <a:solidFill>
                <a:schemeClr val="tx1"/>
              </a:solidFill>
            </a:endParaRPr>
          </a:p>
        </p:txBody>
      </p:sp>
      <p:pic>
        <p:nvPicPr>
          <p:cNvPr id="6" name="Slika 5" descr="Anne Klein Women's Jersey Swing Suit Dress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43240" y="2285992"/>
            <a:ext cx="2766074" cy="3608405"/>
          </a:xfrm>
          <a:prstGeom prst="rect">
            <a:avLst/>
          </a:prstGeom>
        </p:spPr>
      </p:pic>
      <p:pic>
        <p:nvPicPr>
          <p:cNvPr id="7" name="Slika 6" descr="Women-Suits-Tailor-Custom-Women-s-Suit-Long-Sleeve-Two-Button-Notched-Collar-Jacket-Pencil-Skirt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5720" y="2143116"/>
            <a:ext cx="3071834" cy="3571900"/>
          </a:xfrm>
          <a:prstGeom prst="rect">
            <a:avLst/>
          </a:prstGeom>
        </p:spPr>
      </p:pic>
      <p:pic>
        <p:nvPicPr>
          <p:cNvPr id="8" name="Slika 7" descr="Women’s-Suit-1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929322" y="2285992"/>
            <a:ext cx="2786082" cy="3571900"/>
          </a:xfrm>
          <a:prstGeom prst="rect">
            <a:avLst/>
          </a:prstGeom>
        </p:spPr>
      </p:pic>
      <p:sp>
        <p:nvSpPr>
          <p:cNvPr id="9" name="TekstniOkvir 8"/>
          <p:cNvSpPr txBox="1"/>
          <p:nvPr/>
        </p:nvSpPr>
        <p:spPr>
          <a:xfrm>
            <a:off x="4357686" y="1214422"/>
            <a:ext cx="5000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chemeClr val="bg1"/>
                </a:solidFill>
              </a:rPr>
              <a:t>Više proizvoda možete pronaći u našem katalogu</a:t>
            </a:r>
            <a:r>
              <a:rPr lang="hr-HR" dirty="0" smtClean="0"/>
              <a:t>!</a:t>
            </a:r>
            <a:endParaRPr lang="hr-HR" dirty="0"/>
          </a:p>
        </p:txBody>
      </p:sp>
      <p:sp>
        <p:nvSpPr>
          <p:cNvPr id="10" name="TekstniOkvir 9"/>
          <p:cNvSpPr txBox="1"/>
          <p:nvPr/>
        </p:nvSpPr>
        <p:spPr>
          <a:xfrm>
            <a:off x="1285852" y="6143644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chemeClr val="tx1">
                    <a:lumMod val="75000"/>
                  </a:schemeClr>
                </a:solidFill>
              </a:rPr>
              <a:t>odijelo KATE</a:t>
            </a:r>
            <a:endParaRPr lang="hr-HR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3929058" y="6143644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chemeClr val="tx1">
                    <a:lumMod val="75000"/>
                  </a:schemeClr>
                </a:solidFill>
              </a:rPr>
              <a:t>haljina LEJLA</a:t>
            </a:r>
            <a:endParaRPr lang="hr-HR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12" name="TekstniOkvir 11"/>
          <p:cNvSpPr txBox="1"/>
          <p:nvPr/>
        </p:nvSpPr>
        <p:spPr>
          <a:xfrm>
            <a:off x="6786578" y="6143644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chemeClr val="tx1">
                    <a:lumMod val="75000"/>
                  </a:schemeClr>
                </a:solidFill>
              </a:rPr>
              <a:t>odijelo </a:t>
            </a:r>
            <a:r>
              <a:rPr lang="hr-HR" dirty="0" err="1" smtClean="0">
                <a:solidFill>
                  <a:schemeClr val="tx1">
                    <a:lumMod val="75000"/>
                  </a:schemeClr>
                </a:solidFill>
              </a:rPr>
              <a:t>DORIS</a:t>
            </a:r>
            <a:endParaRPr lang="hr-HR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rgbClr val="FF0000"/>
                </a:solidFill>
              </a:rPr>
              <a:t>Gdje nas možete pronaći!</a:t>
            </a:r>
            <a:endParaRPr lang="hr-HR" dirty="0">
              <a:solidFill>
                <a:srgbClr val="FF0000"/>
              </a:solidFill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928802"/>
            <a:ext cx="6492240" cy="448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00034" y="1428736"/>
            <a:ext cx="8531352" cy="990600"/>
          </a:xfrm>
        </p:spPr>
        <p:txBody>
          <a:bodyPr>
            <a:normAutofit fontScale="90000"/>
          </a:bodyPr>
          <a:lstStyle/>
          <a:p>
            <a:r>
              <a:rPr lang="hr-HR" dirty="0" smtClean="0">
                <a:solidFill>
                  <a:schemeClr val="tx1">
                    <a:lumMod val="75000"/>
                  </a:schemeClr>
                </a:solidFill>
              </a:rPr>
              <a:t>U paletunima </a:t>
            </a:r>
            <a:r>
              <a:rPr lang="hr-HR" dirty="0" smtClean="0">
                <a:solidFill>
                  <a:schemeClr val="tx1">
                    <a:lumMod val="50000"/>
                  </a:schemeClr>
                </a:solidFill>
              </a:rPr>
              <a:t>našim</a:t>
            </a:r>
            <a:r>
              <a:rPr lang="hr-HR" dirty="0" smtClean="0">
                <a:solidFill>
                  <a:schemeClr val="tx1">
                    <a:lumMod val="75000"/>
                  </a:schemeClr>
                </a:solidFill>
              </a:rPr>
              <a:t> k’a uspjesima </a:t>
            </a:r>
            <a:r>
              <a:rPr lang="hr-HR" dirty="0" smtClean="0">
                <a:solidFill>
                  <a:schemeClr val="tx1">
                    <a:lumMod val="50000"/>
                  </a:schemeClr>
                </a:solidFill>
              </a:rPr>
              <a:t>vašim</a:t>
            </a:r>
            <a:r>
              <a:rPr lang="hr-HR" dirty="0" smtClean="0">
                <a:solidFill>
                  <a:schemeClr val="tx1">
                    <a:lumMod val="75000"/>
                  </a:schemeClr>
                </a:solidFill>
              </a:rPr>
              <a:t>!</a:t>
            </a:r>
            <a:endParaRPr lang="hr-HR" dirty="0">
              <a:solidFill>
                <a:schemeClr val="tx1">
                  <a:lumMod val="75000"/>
                </a:schemeClr>
              </a:solidFill>
            </a:endParaRPr>
          </a:p>
        </p:txBody>
      </p:sp>
      <p:pic>
        <p:nvPicPr>
          <p:cNvPr id="1026" name="Picture 2" descr="F:\business-fash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2428868"/>
            <a:ext cx="5000660" cy="402714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jan">
  <a:themeElements>
    <a:clrScheme name="Prilagođeno 36">
      <a:dk1>
        <a:srgbClr val="A2A2A2"/>
      </a:dk1>
      <a:lt1>
        <a:srgbClr val="FFFFFF"/>
      </a:lt1>
      <a:dk2>
        <a:srgbClr val="FFFFFF"/>
      </a:dk2>
      <a:lt2>
        <a:srgbClr val="363636"/>
      </a:lt2>
      <a:accent1>
        <a:srgbClr val="363636"/>
      </a:accent1>
      <a:accent2>
        <a:srgbClr val="C00000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j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j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289</TotalTime>
  <Words>171</Words>
  <Application>Microsoft Office PowerPoint</Application>
  <PresentationFormat>On-screen Show (4:3)</PresentationFormat>
  <Paragraphs>31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Bell MT</vt:lpstr>
      <vt:lpstr>Calibri</vt:lpstr>
      <vt:lpstr>Tw Cen MT</vt:lpstr>
      <vt:lpstr>Wingdings</vt:lpstr>
      <vt:lpstr>Wingdings 2</vt:lpstr>
      <vt:lpstr>Medijan</vt:lpstr>
      <vt:lpstr>PowerPoint Presentation</vt:lpstr>
      <vt:lpstr>PowerPoint Presentation</vt:lpstr>
      <vt:lpstr>SVRHA I CILJ VT</vt:lpstr>
      <vt:lpstr>ORGANIZACIJSKA STRUKTURA</vt:lpstr>
      <vt:lpstr>MISIJA &amp; VIZIJA</vt:lpstr>
      <vt:lpstr>ASORTIMAN </vt:lpstr>
      <vt:lpstr>ASORTIMAN </vt:lpstr>
      <vt:lpstr>Gdje nas možete pronaći!</vt:lpstr>
      <vt:lpstr>U paletunima našim k’a uspjesima vašim!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VT PALETUN d.o.o.</dc:title>
  <dc:creator>korisnik 2</dc:creator>
  <cp:lastModifiedBy>suzana</cp:lastModifiedBy>
  <cp:revision>35</cp:revision>
  <dcterms:created xsi:type="dcterms:W3CDTF">2014-03-25T09:04:35Z</dcterms:created>
  <dcterms:modified xsi:type="dcterms:W3CDTF">2023-03-07T14:53:12Z</dcterms:modified>
</cp:coreProperties>
</file>