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59" r:id="rId6"/>
    <p:sldId id="258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84" r:id="rId16"/>
    <p:sldId id="283" r:id="rId17"/>
    <p:sldId id="271" r:id="rId18"/>
    <p:sldId id="282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77" r:id="rId2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2" autoAdjust="0"/>
    <p:restoredTop sz="94660"/>
  </p:normalViewPr>
  <p:slideViewPr>
    <p:cSldViewPr>
      <p:cViewPr varScale="1">
        <p:scale>
          <a:sx n="87" d="100"/>
          <a:sy n="87" d="100"/>
        </p:scale>
        <p:origin x="151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4B92-A5D4-4F0E-8158-79F07D06B91C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6A31-7610-4F54-994C-28E528D75D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4B92-A5D4-4F0E-8158-79F07D06B91C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6A31-7610-4F54-994C-28E528D75D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4B92-A5D4-4F0E-8158-79F07D06B91C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6A31-7610-4F54-994C-28E528D75D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4B92-A5D4-4F0E-8158-79F07D06B91C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6A31-7610-4F54-994C-28E528D75D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4B92-A5D4-4F0E-8158-79F07D06B91C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6A31-7610-4F54-994C-28E528D75D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4B92-A5D4-4F0E-8158-79F07D06B91C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6A31-7610-4F54-994C-28E528D75D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4B92-A5D4-4F0E-8158-79F07D06B91C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6A31-7610-4F54-994C-28E528D75D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4B92-A5D4-4F0E-8158-79F07D06B91C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6A31-7610-4F54-994C-28E528D75D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4B92-A5D4-4F0E-8158-79F07D06B91C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6A31-7610-4F54-994C-28E528D75D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4B92-A5D4-4F0E-8158-79F07D06B91C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6A31-7610-4F54-994C-28E528D75D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4B92-A5D4-4F0E-8158-79F07D06B91C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6A31-7610-4F54-994C-28E528D75D1F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44B92-A5D4-4F0E-8158-79F07D06B91C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D6A31-7610-4F54-994C-28E528D75D1F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hr/url?sa=i&amp;rct=j&amp;q=&amp;esrc=s&amp;frm=1&amp;source=images&amp;cd=&amp;cad=rja&amp;uact=8&amp;docid=qMPi1POnXO_kXM&amp;tbnid=bnydyueKL1Q6aM:&amp;ved=0CAUQjRw&amp;url=http://www.todayonline.com/tech/tech-reviews/third-times-still-not-charm-samsung-galaxy-tab-3-101&amp;ei=d6JHU5TFJoXLtQalvYG4Dg&amp;bvm=bv.64542518,d.bGE&amp;psig=AFQjCNEmINNgPmoBV4Ulggy0BuTeo0kzsw&amp;ust=1397289963848545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hr/url?sa=i&amp;rct=j&amp;q=&amp;esrc=s&amp;frm=1&amp;source=images&amp;cd=&amp;cad=rja&amp;uact=8&amp;docid=vTdXa48yj6XryM&amp;tbnid=ZOzR9wGs_ntLzM:&amp;ved=0CAUQjRw&amp;url=http://www.viro.hr/specificni-uredski-program/plastifikacija-papira/plastifikacija-iz-formata/&amp;ei=5KJHU7GLMo-HswaIooCgBA&amp;bvm=bv.64542518,d.bGE&amp;psig=AFQjCNGtvdETXoAa1-i8XRyInYcX_Qygmg&amp;ust=1397290075302602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talir.ets@gmail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čenik\Desktop\Logo talir najnoviji.png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8792308" cy="5400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FINANCIJE I KNJIGOVODSTVO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0" y="4581128"/>
            <a:ext cx="9144000" cy="1899592"/>
          </a:xfrm>
        </p:spPr>
        <p:txBody>
          <a:bodyPr>
            <a:normAutofit/>
          </a:bodyPr>
          <a:lstStyle/>
          <a:p>
            <a:pPr>
              <a:buClr>
                <a:schemeClr val="accent4">
                  <a:lumMod val="50000"/>
                </a:schemeClr>
              </a:buClr>
            </a:pPr>
            <a:r>
              <a:rPr lang="hr-HR" sz="2800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Odjel financija i računovodstva vježbeničke tvrtke evidentira u financijskom i analitičkim knjigovodstvima sve promjene u poslovanju vježbeničke tvrtke. </a:t>
            </a:r>
            <a:endParaRPr lang="hr-HR" sz="2800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5362" name="Picture 2" descr="https://fbcdn-sphotos-h-a.akamaihd.net/hphotos-ak-prn1/v/t34/1964585_10201141795461770_523229645_n.jpg?oh=f451176a32c4a0b881a6c076281a8f99&amp;oe=5324E289&amp;__gda__=1394896563_4cc12da8ee272d309d0695eb38909fc7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 l="5741" r="11591" b="37233"/>
          <a:stretch>
            <a:fillRect/>
          </a:stretch>
        </p:blipFill>
        <p:spPr bwMode="auto">
          <a:xfrm>
            <a:off x="1763688" y="1124744"/>
            <a:ext cx="5760640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229600" cy="1143000"/>
          </a:xfrm>
        </p:spPr>
        <p:txBody>
          <a:bodyPr>
            <a:normAutofit/>
          </a:bodyPr>
          <a:lstStyle/>
          <a:p>
            <a:r>
              <a:rPr lang="hr-HR" sz="6000" b="1" i="1" dirty="0" smtClean="0">
                <a:solidFill>
                  <a:schemeClr val="bg1"/>
                </a:solidFill>
                <a:latin typeface="+mn-lt"/>
              </a:rPr>
              <a:t>ASORTIMAN</a:t>
            </a:r>
            <a:endParaRPr lang="hr-HR" sz="6000" b="1" i="1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BIJELA PLOČA  S POSTOLJEM 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pic>
        <p:nvPicPr>
          <p:cNvPr id="1026" name="Picture 2" descr="E:\Asortiman slike\Asortiman\Bijela ploč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980728"/>
            <a:ext cx="4896544" cy="4509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kstniOkvir 4"/>
          <p:cNvSpPr txBox="1"/>
          <p:nvPr/>
        </p:nvSpPr>
        <p:spPr>
          <a:xfrm>
            <a:off x="1619672" y="5589240"/>
            <a:ext cx="5976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Bijela ploča visoke kvalitete. Aluminijski okvir sa policom za flomastere i stalak na kotačiće. Stalak s 4 kotača za lakše premještanje.</a:t>
            </a:r>
            <a:endParaRPr lang="hr-HR" sz="2000" i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BUŠILICA ZA PAPIR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pic>
        <p:nvPicPr>
          <p:cNvPr id="2050" name="Picture 2" descr="E:\Asortiman slike\Asortiman\Busilica za pap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052736"/>
            <a:ext cx="4464496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kstniOkvir 4"/>
          <p:cNvSpPr txBox="1"/>
          <p:nvPr/>
        </p:nvSpPr>
        <p:spPr>
          <a:xfrm>
            <a:off x="1187624" y="5661248"/>
            <a:ext cx="6696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Buši do maksimalno 15 listova papira, debljine 80 g/m</a:t>
            </a:r>
            <a:r>
              <a:rPr lang="hr-HR" sz="2000" i="1" baseline="30000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2</a:t>
            </a:r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. Širina rupa 5 mm, razmak između rupa 80 mm. Čvrsta metalna konstrukcija.  Duljina 13 cm.  </a:t>
            </a:r>
            <a:endParaRPr lang="hr-HR" sz="2000" i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KALKULATOR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pic>
        <p:nvPicPr>
          <p:cNvPr id="3074" name="Picture 2" descr="E:\Asortiman slike\Asortiman\Digitron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980728"/>
            <a:ext cx="4392488" cy="46016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kstniOkvir 4"/>
          <p:cNvSpPr txBox="1"/>
          <p:nvPr/>
        </p:nvSpPr>
        <p:spPr>
          <a:xfrm>
            <a:off x="1763688" y="5661248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Kalkulator za izračun složenih matematičkih izraza sa pregledom liste povijesti rezultata. </a:t>
            </a:r>
            <a:endParaRPr lang="hr-HR" sz="2000" i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SAMSUNG TABLET – GS4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691680" y="5949280"/>
            <a:ext cx="8229600" cy="6046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2000" i="1" dirty="0" smtClean="0">
                <a:solidFill>
                  <a:schemeClr val="bg1"/>
                </a:solidFill>
                <a:latin typeface="Comic Sans MS" pitchFamily="66" charset="0"/>
              </a:rPr>
              <a:t>Memorijska kartica 16GB, Android 4.2.0</a:t>
            </a:r>
            <a:endParaRPr lang="hr-HR" sz="20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026" name="Picture 2" descr="http://www.todayonline.com/sites/default/files/styles/photo_gallery_image_lightbox/public/16629875.JPG?itok=C1bF8-T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124744"/>
            <a:ext cx="6048672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UREĐAJ ZA PLASTIFICIRANJE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75656" y="5877272"/>
            <a:ext cx="6393904" cy="6320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2000" i="1" dirty="0" smtClean="0">
                <a:solidFill>
                  <a:schemeClr val="bg1"/>
                </a:solidFill>
                <a:latin typeface="Comic Sans MS" pitchFamily="66" charset="0"/>
              </a:rPr>
              <a:t>Plastificira dokumente do A3 formata i fotografije.</a:t>
            </a:r>
            <a:endParaRPr lang="hr-HR" sz="20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050" name="Picture 2" descr="http://viro.hr/media/images/opus-profilama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124744"/>
            <a:ext cx="6264696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DRŽAČ PAPIRA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pic>
        <p:nvPicPr>
          <p:cNvPr id="4098" name="Picture 2" descr="E:\Asortiman slike\Asortiman\Držač papi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052736"/>
            <a:ext cx="4757174" cy="4680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kstniOkvir 3"/>
          <p:cNvSpPr txBox="1"/>
          <p:nvPr/>
        </p:nvSpPr>
        <p:spPr>
          <a:xfrm>
            <a:off x="1907704" y="5949280"/>
            <a:ext cx="5184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Stolni set vrhunskog dizajna s 8 ladica. Dimenzije 390x320x325 mm.</a:t>
            </a:r>
            <a:endParaRPr lang="hr-HR" sz="2000" i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PAKET PROZIRNICA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pic>
        <p:nvPicPr>
          <p:cNvPr id="1026" name="Picture 2" descr="E:\prozirn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052736"/>
            <a:ext cx="4392488" cy="4680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kstniOkvir 3"/>
          <p:cNvSpPr txBox="1"/>
          <p:nvPr/>
        </p:nvSpPr>
        <p:spPr>
          <a:xfrm>
            <a:off x="2267744" y="5877272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Kvalitetne i izdržljive </a:t>
            </a:r>
            <a:r>
              <a:rPr lang="hr-HR" sz="2000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prozirnice</a:t>
            </a:r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A4 formata</a:t>
            </a:r>
            <a:endParaRPr lang="hr-HR" sz="2000" i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DRŽAČ UREDSKOG PRIBORA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pic>
        <p:nvPicPr>
          <p:cNvPr id="5122" name="Picture 2" descr="E:\Asortiman slike\Asortiman\Držač uredskog pribo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980728"/>
            <a:ext cx="4824536" cy="4752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kstniOkvir 4"/>
          <p:cNvSpPr txBox="1"/>
          <p:nvPr/>
        </p:nvSpPr>
        <p:spPr>
          <a:xfrm>
            <a:off x="2267744" y="5877272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Stalak za </a:t>
            </a:r>
            <a:r>
              <a:rPr lang="hr-HR" sz="2000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ljepivu</a:t>
            </a:r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traku, samoljepive </a:t>
            </a:r>
            <a:r>
              <a:rPr lang="hr-HR" sz="2000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blokiće</a:t>
            </a:r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, olovke, spajalice i drugo.</a:t>
            </a:r>
            <a:endParaRPr lang="hr-HR" sz="2000" i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27584" y="2204864"/>
            <a:ext cx="9144000" cy="2476872"/>
          </a:xfrm>
        </p:spPr>
        <p:txBody>
          <a:bodyPr/>
          <a:lstStyle/>
          <a:p>
            <a:pPr>
              <a:buNone/>
            </a:pPr>
            <a:r>
              <a:rPr lang="hr-HR" dirty="0" smtClean="0"/>
              <a:t>	</a:t>
            </a:r>
            <a:r>
              <a:rPr lang="hr-HR" sz="4000" b="1" i="1" dirty="0" smtClean="0">
                <a:solidFill>
                  <a:schemeClr val="accent4">
                    <a:lumMod val="50000"/>
                  </a:schemeClr>
                </a:solidFill>
              </a:rPr>
              <a:t>VJEŽBENIČKA TVRTKA </a:t>
            </a:r>
            <a:br>
              <a:rPr lang="hr-HR" sz="4000" b="1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hr-HR" sz="4000" b="1" i="1" dirty="0" smtClean="0">
                <a:solidFill>
                  <a:schemeClr val="accent4">
                    <a:lumMod val="50000"/>
                  </a:schemeClr>
                </a:solidFill>
              </a:rPr>
              <a:t>EKONOMSKE I TRGOVAČKE ŠKOLE DUBROVNIK</a:t>
            </a:r>
            <a:endParaRPr lang="hr-HR" sz="4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3887416" y="4509120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600" u="sng" dirty="0" smtClean="0">
                <a:solidFill>
                  <a:srgbClr val="C00000"/>
                </a:solidFill>
                <a:latin typeface="Gabriola" pitchFamily="82" charset="0"/>
              </a:rPr>
              <a:t>Prodaja uredskog materijala</a:t>
            </a:r>
            <a:endParaRPr lang="hr-HR" sz="3600" u="sng" dirty="0">
              <a:solidFill>
                <a:srgbClr val="C00000"/>
              </a:solidFill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HEFTARICA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pic>
        <p:nvPicPr>
          <p:cNvPr id="6146" name="Picture 2" descr="E:\Asortiman slike\Asortiman\Heftar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052736"/>
            <a:ext cx="6552728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kstniOkvir 3"/>
          <p:cNvSpPr txBox="1"/>
          <p:nvPr/>
        </p:nvSpPr>
        <p:spPr>
          <a:xfrm>
            <a:off x="1979712" y="573325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Ručna </a:t>
            </a:r>
            <a:r>
              <a:rPr lang="hr-HR" sz="2000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heftalica</a:t>
            </a:r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kapaciteta do 25 listova. Koristi municiju 24/6 i 26/6.</a:t>
            </a:r>
            <a:endParaRPr lang="hr-HR" sz="2000" i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PAPIR  A3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pic>
        <p:nvPicPr>
          <p:cNvPr id="7170" name="Picture 2" descr="E:\Asortiman slike\Asortiman\Papir A3.pn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123728" y="1124744"/>
            <a:ext cx="4608512" cy="4680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kstniOkvir 3"/>
          <p:cNvSpPr txBox="1"/>
          <p:nvPr/>
        </p:nvSpPr>
        <p:spPr>
          <a:xfrm>
            <a:off x="1763688" y="6093296"/>
            <a:ext cx="5616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Paket od 500 komada A3 papira za kopiranje .</a:t>
            </a:r>
            <a:endParaRPr lang="hr-HR" sz="2000" i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PAPIR  A4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pic>
        <p:nvPicPr>
          <p:cNvPr id="8194" name="Picture 2" descr="E:\Asortiman slike\Asortiman\Papir A4.pn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1979713" y="1124744"/>
            <a:ext cx="4824536" cy="4752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kstniOkvir 3"/>
          <p:cNvSpPr txBox="1"/>
          <p:nvPr/>
        </p:nvSpPr>
        <p:spPr>
          <a:xfrm>
            <a:off x="1763688" y="6093296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Paket od 500 komada A4 papira za kopiranje</a:t>
            </a:r>
            <a:r>
              <a:rPr lang="hr-HR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. </a:t>
            </a:r>
            <a:endParaRPr lang="hr-HR" i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PAPIR U BOJI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pic>
        <p:nvPicPr>
          <p:cNvPr id="5122" name="Picture 2" descr="http://www.emitri.hr/upload/katalog/papir_u_boji_mondi_mix_a4_80_g_500_listova_pastel_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267744" y="1196752"/>
            <a:ext cx="4392488" cy="4392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kstniOkvir 4"/>
          <p:cNvSpPr txBox="1"/>
          <p:nvPr/>
        </p:nvSpPr>
        <p:spPr>
          <a:xfrm>
            <a:off x="2195736" y="5805264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Papir u boji </a:t>
            </a:r>
            <a:r>
              <a:rPr lang="hr-HR" sz="2000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Mondi</a:t>
            </a:r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hr-HR" sz="2000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Mixx</a:t>
            </a:r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A4 – 80 g, 500 listova – trend </a:t>
            </a:r>
            <a:r>
              <a:rPr lang="hr-HR" sz="2000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mix</a:t>
            </a:r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.</a:t>
            </a:r>
            <a:endParaRPr lang="hr-HR" sz="2000" i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REGISTRATOR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pic>
        <p:nvPicPr>
          <p:cNvPr id="10242" name="Picture 2" descr="E:\Asortiman slike\Asortiman\Registrator.jpg"/>
          <p:cNvPicPr>
            <a:picLocks noChangeAspect="1" noChangeArrowheads="1"/>
          </p:cNvPicPr>
          <p:nvPr/>
        </p:nvPicPr>
        <p:blipFill>
          <a:blip r:embed="rId2" cstate="print"/>
          <a:srcRect l="1371" t="1786" r="1261" b="3571"/>
          <a:stretch>
            <a:fillRect/>
          </a:stretch>
        </p:blipFill>
        <p:spPr bwMode="auto">
          <a:xfrm>
            <a:off x="1475656" y="1124744"/>
            <a:ext cx="6120680" cy="432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kstniOkvir 3"/>
          <p:cNvSpPr txBox="1"/>
          <p:nvPr/>
        </p:nvSpPr>
        <p:spPr>
          <a:xfrm>
            <a:off x="1475656" y="5733256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Registrator  A4 sa kutijom izuzetne kvalitete. Plave boje. </a:t>
            </a:r>
            <a:endParaRPr lang="hr-HR" sz="2000" i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Gabriola" pitchFamily="82" charset="0"/>
              </a:rPr>
              <a:t>REZAČ PAPIRA</a:t>
            </a:r>
            <a:endParaRPr lang="hr-HR" b="1" dirty="0">
              <a:solidFill>
                <a:schemeClr val="bg1">
                  <a:lumMod val="95000"/>
                  <a:lumOff val="5000"/>
                </a:schemeClr>
              </a:solidFill>
              <a:latin typeface="Gabriola" pitchFamily="82" charset="0"/>
            </a:endParaRPr>
          </a:p>
        </p:txBody>
      </p:sp>
      <p:pic>
        <p:nvPicPr>
          <p:cNvPr id="11266" name="Picture 2" descr="E:\Asortiman slike\Asortiman\Rezač papi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196752"/>
            <a:ext cx="5688632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kstniOkvir 3"/>
          <p:cNvSpPr txBox="1"/>
          <p:nvPr/>
        </p:nvSpPr>
        <p:spPr>
          <a:xfrm>
            <a:off x="1475656" y="5517232"/>
            <a:ext cx="63367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Može </a:t>
            </a:r>
            <a:r>
              <a:rPr lang="hr-HR" sz="2000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isječi</a:t>
            </a:r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do 17 listova A3 papira odjednom . Prozirna giljotina za papir sa čeličnim nožem i čeličnom podlogom. </a:t>
            </a:r>
            <a:endParaRPr lang="hr-HR" sz="2000" i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Gabriola" pitchFamily="82" charset="0"/>
              </a:rPr>
              <a:t>UNIŠTAVAČ PAPIRA</a:t>
            </a:r>
            <a:endParaRPr lang="hr-HR" b="1" dirty="0">
              <a:solidFill>
                <a:schemeClr val="bg1">
                  <a:lumMod val="95000"/>
                  <a:lumOff val="5000"/>
                </a:schemeClr>
              </a:solidFill>
              <a:latin typeface="Gabriola" pitchFamily="82" charset="0"/>
            </a:endParaRPr>
          </a:p>
        </p:txBody>
      </p:sp>
      <p:pic>
        <p:nvPicPr>
          <p:cNvPr id="12290" name="Picture 2" descr="E:\Asortiman slike\Asortiman\Uništavač papi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052736"/>
            <a:ext cx="4536504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kstniOkvir 3"/>
          <p:cNvSpPr txBox="1"/>
          <p:nvPr/>
        </p:nvSpPr>
        <p:spPr>
          <a:xfrm>
            <a:off x="1187624" y="5589240"/>
            <a:ext cx="66247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Sa svojom tankom izvedbom prilagođava se perfektno svakoj prostoriji. Reže do deset listova. Uništava CD-e i kreditne kartice. </a:t>
            </a:r>
            <a:endParaRPr lang="hr-HR" sz="2000" i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2420888"/>
            <a:ext cx="8229600" cy="11430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r>
              <a:rPr lang="hr-HR" sz="6600" b="1" i="1" dirty="0" smtClean="0">
                <a:solidFill>
                  <a:schemeClr val="accent4">
                    <a:lumMod val="75000"/>
                  </a:schemeClr>
                </a:solidFill>
                <a:latin typeface="Gabriola" pitchFamily="82" charset="0"/>
              </a:rPr>
              <a:t/>
            </a:r>
            <a:br>
              <a:rPr lang="hr-HR" sz="6600" b="1" i="1" dirty="0" smtClean="0">
                <a:solidFill>
                  <a:schemeClr val="accent4">
                    <a:lumMod val="75000"/>
                  </a:schemeClr>
                </a:solidFill>
                <a:latin typeface="Gabriola" pitchFamily="82" charset="0"/>
              </a:rPr>
            </a:br>
            <a:r>
              <a:rPr lang="hr-HR" sz="6600" b="1" i="1" dirty="0" smtClean="0">
                <a:solidFill>
                  <a:schemeClr val="accent4">
                    <a:lumMod val="75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Gabriola" pitchFamily="82" charset="0"/>
              </a:rPr>
              <a:t>“</a:t>
            </a:r>
            <a:r>
              <a:rPr lang="hr-HR" sz="6600" b="1" i="1" dirty="0" smtClean="0">
                <a:solidFill>
                  <a:schemeClr val="accent4">
                    <a:lumMod val="75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5000" endA="50" endPos="85000" dist="29997" dir="5400000" sy="-100000" algn="bl" rotWithShape="0"/>
                </a:effectLst>
                <a:latin typeface="Gabriola" pitchFamily="82" charset="0"/>
              </a:rPr>
              <a:t>KONKURENCIJI  STOP,</a:t>
            </a:r>
            <a:br>
              <a:rPr lang="hr-HR" sz="6600" b="1" i="1" dirty="0" smtClean="0">
                <a:solidFill>
                  <a:schemeClr val="accent4">
                    <a:lumMod val="75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5000" endA="50" endPos="85000" dist="29997" dir="5400000" sy="-100000" algn="bl" rotWithShape="0"/>
                </a:effectLst>
                <a:latin typeface="Gabriola" pitchFamily="82" charset="0"/>
              </a:rPr>
            </a:br>
            <a:r>
              <a:rPr lang="hr-HR" sz="6600" b="1" i="1" dirty="0" smtClean="0">
                <a:solidFill>
                  <a:schemeClr val="accent4">
                    <a:lumMod val="75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5000" endA="50" endPos="85000" dist="29997" dir="5400000" sy="-100000" algn="bl" rotWithShape="0"/>
                </a:effectLst>
                <a:latin typeface="Gabriola" pitchFamily="82" charset="0"/>
              </a:rPr>
              <a:t>NAŠ  ASORTIMAN  JE  TOP.”</a:t>
            </a:r>
            <a:endParaRPr lang="hr-HR" sz="6600" b="1" i="1" dirty="0">
              <a:solidFill>
                <a:schemeClr val="accent4">
                  <a:lumMod val="75000"/>
                </a:schemeClr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reflection blurRad="6350" stA="55000" endA="50" endPos="85000" dist="29997" dir="5400000" sy="-100000" algn="bl" rotWithShape="0"/>
              </a:effectLst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PODACI O TVRTCI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3744416"/>
          </a:xfrm>
        </p:spPr>
        <p:txBody>
          <a:bodyPr/>
          <a:lstStyle/>
          <a:p>
            <a:pPr>
              <a:buClr>
                <a:schemeClr val="accent4">
                  <a:lumMod val="75000"/>
                </a:schemeClr>
              </a:buClr>
            </a:pP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Osnovani smo u jesen </a:t>
            </a:r>
            <a:r>
              <a:rPr lang="hr-HR" dirty="0" err="1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2009</a:t>
            </a: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. godine u </a:t>
            </a:r>
            <a:r>
              <a:rPr lang="hr-HR" dirty="0" err="1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SUVT</a:t>
            </a: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-u u Zagrebu </a:t>
            </a:r>
          </a:p>
          <a:p>
            <a:pPr>
              <a:buClr>
                <a:schemeClr val="accent4">
                  <a:lumMod val="75000"/>
                </a:schemeClr>
              </a:buClr>
            </a:pP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Poslujemo u prostoru Ekonomske i trgova</a:t>
            </a: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Gabriola" pitchFamily="82" charset="0"/>
                <a:cs typeface="Vijaya" pitchFamily="34" charset="0"/>
              </a:rPr>
              <a:t>č</a:t>
            </a: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ke škole Dubrovnik, Iva Vojnovi</a:t>
            </a: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Gabriola" pitchFamily="82" charset="0"/>
                <a:cs typeface="Vijaya" pitchFamily="34" charset="0"/>
              </a:rPr>
              <a:t>ć</a:t>
            </a: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a </a:t>
            </a:r>
            <a:r>
              <a:rPr lang="hr-HR" dirty="0" err="1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14</a:t>
            </a:r>
            <a:endParaRPr lang="hr-HR" dirty="0">
              <a:solidFill>
                <a:schemeClr val="accent4">
                  <a:lumMod val="50000"/>
                </a:schemeClr>
              </a:solidFill>
              <a:latin typeface="Vijaya" pitchFamily="34" charset="0"/>
              <a:cs typeface="Vijaya" pitchFamily="34" charset="0"/>
            </a:endParaRPr>
          </a:p>
          <a:p>
            <a:pPr>
              <a:buClr>
                <a:schemeClr val="accent4">
                  <a:lumMod val="75000"/>
                </a:schemeClr>
              </a:buClr>
            </a:pP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Djelatnici: </a:t>
            </a:r>
            <a:r>
              <a:rPr lang="hr-HR" dirty="0" err="1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12</a:t>
            </a: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 radnika u 4 odjela</a:t>
            </a:r>
          </a:p>
          <a:p>
            <a:pPr>
              <a:buClr>
                <a:schemeClr val="accent4">
                  <a:lumMod val="75000"/>
                </a:schemeClr>
              </a:buClr>
            </a:pP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Telefon/</a:t>
            </a:r>
            <a:r>
              <a:rPr lang="hr-HR" dirty="0" err="1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Fax</a:t>
            </a: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: </a:t>
            </a:r>
            <a:r>
              <a:rPr lang="hr-HR" dirty="0" err="1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020</a:t>
            </a: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/</a:t>
            </a:r>
            <a:r>
              <a:rPr lang="hr-HR" dirty="0" err="1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331</a:t>
            </a: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-</a:t>
            </a:r>
            <a:r>
              <a:rPr lang="hr-HR" dirty="0" err="1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620</a:t>
            </a: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 </a:t>
            </a:r>
            <a:endParaRPr lang="hr-HR" dirty="0">
              <a:solidFill>
                <a:schemeClr val="accent4">
                  <a:lumMod val="50000"/>
                </a:schemeClr>
              </a:solidFill>
              <a:latin typeface="Vijaya" pitchFamily="34" charset="0"/>
              <a:cs typeface="Vijaya" pitchFamily="34" charset="0"/>
            </a:endParaRPr>
          </a:p>
          <a:p>
            <a:pPr>
              <a:buClr>
                <a:schemeClr val="accent4">
                  <a:lumMod val="75000"/>
                </a:schemeClr>
              </a:buClr>
            </a:pPr>
            <a:r>
              <a:rPr lang="hr-HR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</a:rPr>
              <a:t>e-mail: </a:t>
            </a:r>
            <a:r>
              <a:rPr lang="hr-HR" b="1" dirty="0" err="1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  <a:hlinkClick r:id="rId2"/>
              </a:rPr>
              <a:t>talir.ets</a:t>
            </a:r>
            <a:r>
              <a:rPr lang="hr-HR" b="1" dirty="0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  <a:hlinkClick r:id="rId2"/>
              </a:rPr>
              <a:t>@</a:t>
            </a:r>
            <a:r>
              <a:rPr lang="hr-HR" b="1" dirty="0" err="1" smtClean="0">
                <a:solidFill>
                  <a:schemeClr val="accent4">
                    <a:lumMod val="50000"/>
                  </a:schemeClr>
                </a:solidFill>
                <a:latin typeface="Vijaya" pitchFamily="34" charset="0"/>
                <a:cs typeface="Vijaya" pitchFamily="34" charset="0"/>
                <a:hlinkClick r:id="rId2"/>
              </a:rPr>
              <a:t>gmail.com</a:t>
            </a:r>
            <a:endParaRPr lang="hr-HR" b="1" dirty="0" smtClean="0">
              <a:solidFill>
                <a:schemeClr val="accent4">
                  <a:lumMod val="50000"/>
                </a:schemeClr>
              </a:solidFill>
              <a:latin typeface="Vijaya" pitchFamily="34" charset="0"/>
              <a:cs typeface="Vijaya" pitchFamily="34" charset="0"/>
            </a:endParaRPr>
          </a:p>
          <a:p>
            <a:endParaRPr lang="hr-H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496944" cy="595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MISIJA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0" y="2708920"/>
            <a:ext cx="9144000" cy="1368152"/>
          </a:xfrm>
        </p:spPr>
        <p:txBody>
          <a:bodyPr>
            <a:normAutofit/>
          </a:bodyPr>
          <a:lstStyle/>
          <a:p>
            <a:pPr lvl="0"/>
            <a:endParaRPr lang="hr-HR" i="1" dirty="0" smtClean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  <a:p>
            <a:endParaRPr lang="hr-HR" dirty="0"/>
          </a:p>
        </p:txBody>
      </p:sp>
      <p:sp>
        <p:nvSpPr>
          <p:cNvPr id="6" name="TekstniOkvir 5"/>
          <p:cNvSpPr txBox="1"/>
          <p:nvPr/>
        </p:nvSpPr>
        <p:spPr>
          <a:xfrm>
            <a:off x="755576" y="2636912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sz="3200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Prodaja pomno odabranog asortimana potrebnog za rad u uredima. </a:t>
            </a:r>
            <a:endParaRPr lang="hr-HR" sz="3200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VIZIJA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83568" y="2636912"/>
            <a:ext cx="9144000" cy="1296144"/>
          </a:xfrm>
        </p:spPr>
        <p:txBody>
          <a:bodyPr>
            <a:noAutofit/>
          </a:bodyPr>
          <a:lstStyle/>
          <a:p>
            <a:pPr lvl="0"/>
            <a:r>
              <a:rPr lang="en-US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Kupcima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biti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prvi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izbor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pri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kupnji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, </a:t>
            </a:r>
            <a:endParaRPr lang="hr-HR" i="1" dirty="0" smtClean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  <a:p>
            <a:pPr lvl="0"/>
            <a:r>
              <a:rPr lang="en-US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zaposlenima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poželjan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poslodavac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, </a:t>
            </a:r>
            <a:endParaRPr lang="hr-HR" i="1" dirty="0" smtClean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en-US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poslovnim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subjektima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i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pouzdan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partner </a:t>
            </a:r>
            <a:endParaRPr lang="hr-HR" i="1" dirty="0" smtClean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ADMINISTRACIJA S TAJNIŠTVOM 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0" y="5013176"/>
            <a:ext cx="9144000" cy="1656184"/>
          </a:xfrm>
        </p:spPr>
        <p:txBody>
          <a:bodyPr>
            <a:noAutofit/>
          </a:bodyPr>
          <a:lstStyle/>
          <a:p>
            <a:pPr>
              <a:buClr>
                <a:schemeClr val="accent4">
                  <a:lumMod val="75000"/>
                </a:schemeClr>
              </a:buClr>
            </a:pPr>
            <a:r>
              <a:rPr lang="hr-HR" sz="2800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Odjel administracije “srce” je svake vježbeničke tvrtke.</a:t>
            </a:r>
          </a:p>
          <a:p>
            <a:pPr>
              <a:buClr>
                <a:schemeClr val="accent4">
                  <a:lumMod val="75000"/>
                </a:schemeClr>
              </a:buClr>
            </a:pPr>
            <a:r>
              <a:rPr lang="hr-HR" sz="2800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U ovom odjelu počinju i završavaju svi poslovi.</a:t>
            </a:r>
          </a:p>
        </p:txBody>
      </p:sp>
      <p:pic>
        <p:nvPicPr>
          <p:cNvPr id="18436" name="Picture 4" descr="https://fbcdn-sphotos-h-a.akamaihd.net/hphotos-ak-prn2/v/t34/10000035_10201141795741777_774894477_n.jpg?oh=93e46461c9409a8d5560dc92552afd14&amp;oe=53246054&amp;__gda__=1394889538_23680669bef092b169770cc4a1559ca4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 l="7692" r="12308"/>
          <a:stretch>
            <a:fillRect/>
          </a:stretch>
        </p:blipFill>
        <p:spPr bwMode="auto">
          <a:xfrm>
            <a:off x="1907704" y="1268760"/>
            <a:ext cx="5222020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NABAVA SA SKLADIŠTEM 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0" y="4437112"/>
            <a:ext cx="9144000" cy="2088232"/>
          </a:xfrm>
        </p:spPr>
        <p:txBody>
          <a:bodyPr>
            <a:normAutofit/>
          </a:bodyPr>
          <a:lstStyle/>
          <a:p>
            <a:r>
              <a:rPr lang="hr-HR" sz="2800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Odjel nabave sa skladištem vježbeničke tvrtke pribavlja potrebnu dugotrajnu imovinu, robu, materijal i sitni inventar potreban za poslovanje vježbeničke tvrtke. </a:t>
            </a:r>
            <a:endParaRPr lang="hr-HR" sz="2800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8434" name="Picture 2" descr="https://fbcdn-sphotos-h-a.akamaihd.net/hphotos-ak-prn1/t1.0-9/1964958_10201143655668274_145464564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980728"/>
            <a:ext cx="4824536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bg1"/>
                </a:solidFill>
                <a:latin typeface="Gabriola" pitchFamily="82" charset="0"/>
              </a:rPr>
              <a:t>PRODAJA I MARKETING</a:t>
            </a:r>
            <a:endParaRPr lang="hr-HR" b="1" dirty="0">
              <a:solidFill>
                <a:schemeClr val="bg1"/>
              </a:solidFill>
              <a:latin typeface="Gabriola" pitchFamily="82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0" y="4581128"/>
            <a:ext cx="9144000" cy="1944216"/>
          </a:xfrm>
        </p:spPr>
        <p:txBody>
          <a:bodyPr>
            <a:normAutofit/>
          </a:bodyPr>
          <a:lstStyle/>
          <a:p>
            <a:r>
              <a:rPr lang="hr-HR" sz="2800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Vijaya" pitchFamily="34" charset="0"/>
              </a:rPr>
              <a:t>Odjel prodaje i marketinga vježbeničke tvrtke izrađuje poslovno-promidžbena sredstva vježbeničke tvrtke i prodaje robu drugim vježbeničkim tvrtkama. </a:t>
            </a:r>
            <a:endParaRPr lang="hr-HR" sz="2800" dirty="0">
              <a:solidFill>
                <a:schemeClr val="accent4">
                  <a:lumMod val="50000"/>
                </a:schemeClr>
              </a:solidFill>
              <a:latin typeface="Comic Sans MS" pitchFamily="66" charset="0"/>
              <a:cs typeface="Vijaya" pitchFamily="34" charset="0"/>
            </a:endParaRPr>
          </a:p>
        </p:txBody>
      </p:sp>
      <p:pic>
        <p:nvPicPr>
          <p:cNvPr id="4" name="Slika 3" descr="petra i antun.jpg"/>
          <p:cNvPicPr>
            <a:picLocks noChangeAspect="1"/>
          </p:cNvPicPr>
          <p:nvPr/>
        </p:nvPicPr>
        <p:blipFill>
          <a:blip r:embed="rId2" cstate="print">
            <a:lum bright="-10000" contrast="-20000"/>
          </a:blip>
          <a:srcRect r="8000" b="28083"/>
          <a:stretch>
            <a:fillRect/>
          </a:stretch>
        </p:blipFill>
        <p:spPr>
          <a:xfrm>
            <a:off x="2843808" y="980728"/>
            <a:ext cx="3384376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407</Words>
  <Application>Microsoft Office PowerPoint</Application>
  <PresentationFormat>On-screen Show (4:3)</PresentationFormat>
  <Paragraphs>55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Comic Sans MS</vt:lpstr>
      <vt:lpstr>Gabriola</vt:lpstr>
      <vt:lpstr>Vijaya</vt:lpstr>
      <vt:lpstr>Office tema</vt:lpstr>
      <vt:lpstr>PowerPoint Presentation</vt:lpstr>
      <vt:lpstr>PowerPoint Presentation</vt:lpstr>
      <vt:lpstr>PODACI O TVRTCI</vt:lpstr>
      <vt:lpstr>PowerPoint Presentation</vt:lpstr>
      <vt:lpstr>MISIJA</vt:lpstr>
      <vt:lpstr>VIZIJA</vt:lpstr>
      <vt:lpstr>ADMINISTRACIJA S TAJNIŠTVOM </vt:lpstr>
      <vt:lpstr>NABAVA SA SKLADIŠTEM </vt:lpstr>
      <vt:lpstr>PRODAJA I MARKETING</vt:lpstr>
      <vt:lpstr>FINANCIJE I KNJIGOVODSTVO</vt:lpstr>
      <vt:lpstr>ASORTIMAN</vt:lpstr>
      <vt:lpstr>BIJELA PLOČA  S POSTOLJEM </vt:lpstr>
      <vt:lpstr>BUŠILICA ZA PAPIR</vt:lpstr>
      <vt:lpstr>KALKULATOR</vt:lpstr>
      <vt:lpstr>SAMSUNG TABLET – GS4</vt:lpstr>
      <vt:lpstr>UREĐAJ ZA PLASTIFICIRANJE</vt:lpstr>
      <vt:lpstr>DRŽAČ PAPIRA</vt:lpstr>
      <vt:lpstr>PAKET PROZIRNICA</vt:lpstr>
      <vt:lpstr>DRŽAČ UREDSKOG PRIBORA</vt:lpstr>
      <vt:lpstr>HEFTARICA</vt:lpstr>
      <vt:lpstr>PAPIR  A3</vt:lpstr>
      <vt:lpstr>PAPIR  A4</vt:lpstr>
      <vt:lpstr>PAPIR U BOJI</vt:lpstr>
      <vt:lpstr>REGISTRATOR</vt:lpstr>
      <vt:lpstr>REZAČ PAPIRA</vt:lpstr>
      <vt:lpstr>UNIŠTAVAČ PAPIRA</vt:lpstr>
      <vt:lpstr> “KONKURENCIJI  STOP, NAŠ  ASORTIMAN  JE  TOP.”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Učenik</dc:creator>
  <cp:lastModifiedBy>suzana</cp:lastModifiedBy>
  <cp:revision>53</cp:revision>
  <dcterms:created xsi:type="dcterms:W3CDTF">2014-02-28T09:07:46Z</dcterms:created>
  <dcterms:modified xsi:type="dcterms:W3CDTF">2023-03-07T14:47:31Z</dcterms:modified>
</cp:coreProperties>
</file>